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56" r:id="rId7"/>
    <p:sldMasterId id="2147483768" r:id="rId8"/>
    <p:sldMasterId id="2147483780" r:id="rId9"/>
  </p:sldMasterIdLst>
  <p:sldIdLst>
    <p:sldId id="258" r:id="rId10"/>
    <p:sldId id="259" r:id="rId11"/>
    <p:sldId id="260" r:id="rId12"/>
    <p:sldId id="261" r:id="rId13"/>
    <p:sldId id="262" r:id="rId14"/>
    <p:sldId id="269" r:id="rId15"/>
    <p:sldId id="271" r:id="rId16"/>
    <p:sldId id="272" r:id="rId17"/>
    <p:sldId id="266" r:id="rId18"/>
    <p:sldId id="270" r:id="rId19"/>
    <p:sldId id="268" r:id="rId20"/>
  </p:sldIdLst>
  <p:sldSz cx="9906000" cy="6858000" type="A4"/>
  <p:notesSz cx="6858000" cy="9144000"/>
  <p:defaultTextStyle>
    <a:defPPr>
      <a:defRPr lang="ru-RU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384" autoAdjust="0"/>
  </p:normalViewPr>
  <p:slideViewPr>
    <p:cSldViewPr snapToGrid="0" snapToObjects="1">
      <p:cViewPr>
        <p:scale>
          <a:sx n="100" d="100"/>
          <a:sy n="100" d="100"/>
        </p:scale>
        <p:origin x="-1680" y="-4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2022401440391E-2"/>
          <c:y val="4.8780413447280353E-2"/>
          <c:w val="0.89828314644133667"/>
          <c:h val="0.67706879291125599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solidFill>
              <a:srgbClr val="C00000">
                <a:alpha val="59000"/>
              </a:srgbClr>
            </a:solidFill>
            <a:ln w="12700">
              <a:solidFill>
                <a:srgbClr val="404040"/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Лист1!$B$2:$B$10</c:f>
              <c:numCache>
                <c:formatCode>Основной</c:formatCode>
                <c:ptCount val="9"/>
                <c:pt idx="0">
                  <c:v>20777777.777777776</c:v>
                </c:pt>
                <c:pt idx="1">
                  <c:v>18333333.333333351</c:v>
                </c:pt>
                <c:pt idx="2">
                  <c:v>15888888.88888891</c:v>
                </c:pt>
                <c:pt idx="3">
                  <c:v>13444444.444444476</c:v>
                </c:pt>
                <c:pt idx="4">
                  <c:v>11000000.000000035</c:v>
                </c:pt>
                <c:pt idx="5">
                  <c:v>8555555.5555555858</c:v>
                </c:pt>
                <c:pt idx="6">
                  <c:v>6111111.1111111185</c:v>
                </c:pt>
                <c:pt idx="7">
                  <c:v>3666666.6666666907</c:v>
                </c:pt>
                <c:pt idx="8">
                  <c:v>1222222.2222222479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Себестоимость в лизинге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Лист1!$C$2:$C$10</c:f>
              <c:numCache>
                <c:formatCode>Основной</c:formatCode>
                <c:ptCount val="9"/>
                <c:pt idx="0">
                  <c:v>18333333</c:v>
                </c:pt>
                <c:pt idx="1">
                  <c:v>11000000</c:v>
                </c:pt>
                <c:pt idx="2">
                  <c:v>3666667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93366144"/>
        <c:axId val="93367680"/>
      </c:areaChart>
      <c:catAx>
        <c:axId val="93366144"/>
        <c:scaling>
          <c:orientation val="minMax"/>
        </c:scaling>
        <c:delete val="0"/>
        <c:axPos val="b"/>
        <c:numFmt formatCode="Основной" sourceLinked="1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>
                <a:solidFill>
                  <a:srgbClr val="404040"/>
                </a:solidFill>
                <a:latin typeface="+mj-lt"/>
              </a:defRPr>
            </a:pPr>
            <a:endParaRPr lang="ru-RU"/>
          </a:p>
        </c:txPr>
        <c:crossAx val="93367680"/>
        <c:crosses val="autoZero"/>
        <c:auto val="1"/>
        <c:lblAlgn val="ctr"/>
        <c:lblOffset val="100"/>
        <c:noMultiLvlLbl val="0"/>
      </c:catAx>
      <c:valAx>
        <c:axId val="93367680"/>
        <c:scaling>
          <c:orientation val="minMax"/>
        </c:scaling>
        <c:delete val="1"/>
        <c:axPos val="l"/>
        <c:majorGridlines>
          <c:spPr>
            <a:ln w="3175" cmpd="sng">
              <a:solidFill>
                <a:srgbClr val="404040"/>
              </a:solidFill>
              <a:prstDash val="dot"/>
            </a:ln>
            <a:effectLst/>
          </c:spPr>
        </c:majorGridlines>
        <c:numFmt formatCode="0" sourceLinked="0"/>
        <c:majorTickMark val="out"/>
        <c:minorTickMark val="none"/>
        <c:tickLblPos val="none"/>
        <c:crossAx val="93366144"/>
        <c:crosses val="autoZero"/>
        <c:crossBetween val="midCat"/>
      </c:valAx>
      <c:spPr>
        <a:noFill/>
        <a:ln w="25406">
          <a:noFill/>
        </a:ln>
      </c:spPr>
    </c:plotArea>
    <c:plotVisOnly val="1"/>
    <c:dispBlanksAs val="zero"/>
    <c:showDLblsOverMax val="0"/>
  </c:chart>
  <c:txPr>
    <a:bodyPr/>
    <a:lstStyle/>
    <a:p>
      <a:pPr>
        <a:defRPr sz="900" b="1" i="0">
          <a:solidFill>
            <a:srgbClr val="FFFFFF"/>
          </a:solidFill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20224014403899E-2"/>
          <c:y val="4.8780413447280194E-2"/>
          <c:w val="0.89828314644133656"/>
          <c:h val="0.67706879291125599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solidFill>
              <a:prstClr val="white">
                <a:lumMod val="75000"/>
                <a:alpha val="59000"/>
              </a:prstClr>
            </a:solidFill>
            <a:ln w="12700">
              <a:solidFill>
                <a:srgbClr val="404040"/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Лист1!$B$2:$B$10</c:f>
              <c:numCache>
                <c:formatCode>Основной</c:formatCode>
                <c:ptCount val="9"/>
                <c:pt idx="0">
                  <c:v>500</c:v>
                </c:pt>
                <c:pt idx="1">
                  <c:v>520</c:v>
                </c:pt>
                <c:pt idx="2">
                  <c:v>540</c:v>
                </c:pt>
                <c:pt idx="3">
                  <c:v>560</c:v>
                </c:pt>
                <c:pt idx="4">
                  <c:v>580</c:v>
                </c:pt>
                <c:pt idx="5">
                  <c:v>600</c:v>
                </c:pt>
                <c:pt idx="6">
                  <c:v>620</c:v>
                </c:pt>
                <c:pt idx="7">
                  <c:v>640</c:v>
                </c:pt>
                <c:pt idx="8">
                  <c:v>660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Себестоимость в лизинге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Лист1!$C$2:$C$10</c:f>
              <c:numCache>
                <c:formatCode>Основной</c:formatCode>
                <c:ptCount val="9"/>
                <c:pt idx="0">
                  <c:v>333</c:v>
                </c:pt>
                <c:pt idx="1">
                  <c:v>333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Амортизация</c:v>
                </c:pt>
              </c:strCache>
            </c:strRef>
          </c:tx>
          <c:spPr>
            <a:solidFill>
              <a:srgbClr val="C00000">
                <a:alpha val="67000"/>
              </a:srgbClr>
            </a:solidFill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Лист1!$D$2:$D$10</c:f>
              <c:numCache>
                <c:formatCode>Основной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48253696"/>
        <c:axId val="160477952"/>
      </c:areaChart>
      <c:catAx>
        <c:axId val="148253696"/>
        <c:scaling>
          <c:orientation val="minMax"/>
        </c:scaling>
        <c:delete val="0"/>
        <c:axPos val="b"/>
        <c:numFmt formatCode="Основной" sourceLinked="1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>
                <a:solidFill>
                  <a:srgbClr val="404040"/>
                </a:solidFill>
                <a:latin typeface="+mj-lt"/>
              </a:defRPr>
            </a:pPr>
            <a:endParaRPr lang="ru-RU"/>
          </a:p>
        </c:txPr>
        <c:crossAx val="160477952"/>
        <c:crosses val="autoZero"/>
        <c:auto val="1"/>
        <c:lblAlgn val="ctr"/>
        <c:lblOffset val="100"/>
        <c:noMultiLvlLbl val="0"/>
      </c:catAx>
      <c:valAx>
        <c:axId val="160477952"/>
        <c:scaling>
          <c:orientation val="minMax"/>
        </c:scaling>
        <c:delete val="1"/>
        <c:axPos val="l"/>
        <c:majorGridlines>
          <c:spPr>
            <a:ln w="3175" cmpd="sng">
              <a:solidFill>
                <a:srgbClr val="404040"/>
              </a:solidFill>
              <a:prstDash val="dot"/>
            </a:ln>
            <a:effectLst/>
          </c:spPr>
        </c:majorGridlines>
        <c:numFmt formatCode="0" sourceLinked="0"/>
        <c:majorTickMark val="out"/>
        <c:minorTickMark val="none"/>
        <c:tickLblPos val="none"/>
        <c:crossAx val="148253696"/>
        <c:crosses val="autoZero"/>
        <c:crossBetween val="midCat"/>
      </c:valAx>
      <c:spPr>
        <a:noFill/>
        <a:ln w="25406">
          <a:noFill/>
        </a:ln>
      </c:spPr>
    </c:plotArea>
    <c:plotVisOnly val="1"/>
    <c:dispBlanksAs val="zero"/>
    <c:showDLblsOverMax val="0"/>
  </c:chart>
  <c:txPr>
    <a:bodyPr/>
    <a:lstStyle/>
    <a:p>
      <a:pPr>
        <a:defRPr sz="900" b="1" i="0">
          <a:solidFill>
            <a:srgbClr val="FFFFFF"/>
          </a:solidFill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601790862256046E-2"/>
          <c:y val="6.8017224090703626E-2"/>
          <c:w val="0.89828314644133656"/>
          <c:h val="0.67706879291125599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noFill/>
            <a:ln w="12700">
              <a:noFill/>
            </a:ln>
          </c:spPr>
          <c:dLbls>
            <c:delete val="1"/>
          </c:dLbls>
          <c:cat>
            <c:numRef>
              <c:f>Лист1!$A$2:$A$4</c:f>
              <c:numCache>
                <c:formatCode>Основной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Лист1!$B$2:$B$4</c:f>
              <c:numCache>
                <c:formatCode>Основной</c:formatCode>
                <c:ptCount val="3"/>
                <c:pt idx="0">
                  <c:v>500</c:v>
                </c:pt>
                <c:pt idx="1">
                  <c:v>520</c:v>
                </c:pt>
                <c:pt idx="2">
                  <c:v>540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Себестоимость в лизинге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dLbls>
            <c:delete val="1"/>
          </c:dLbls>
          <c:cat>
            <c:numRef>
              <c:f>Лист1!$A$2:$A$4</c:f>
              <c:numCache>
                <c:formatCode>Основной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Лист1!$C$2:$C$4</c:f>
              <c:numCache>
                <c:formatCode>Основной</c:formatCode>
                <c:ptCount val="3"/>
                <c:pt idx="0">
                  <c:v>300</c:v>
                </c:pt>
                <c:pt idx="1">
                  <c:v>300</c:v>
                </c:pt>
                <c:pt idx="2">
                  <c:v>300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Амортизация</c:v>
                </c:pt>
              </c:strCache>
            </c:strRef>
          </c:tx>
          <c:spPr>
            <a:solidFill>
              <a:srgbClr val="C00000">
                <a:alpha val="67000"/>
              </a:srgbClr>
            </a:solidFill>
          </c:spPr>
          <c:dLbls>
            <c:delete val="1"/>
          </c:dLbls>
          <c:cat>
            <c:numRef>
              <c:f>Лист1!$A$2:$A$4</c:f>
              <c:numCache>
                <c:formatCode>Основной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Лист1!$D$2:$D$4</c:f>
              <c:numCache>
                <c:formatCode>Основной</c:formatCode>
                <c:ptCount val="3"/>
                <c:pt idx="0">
                  <c:v>85</c:v>
                </c:pt>
                <c:pt idx="1">
                  <c:v>85</c:v>
                </c:pt>
                <c:pt idx="2">
                  <c:v>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60550912"/>
        <c:axId val="160552448"/>
      </c:areaChart>
      <c:catAx>
        <c:axId val="160550912"/>
        <c:scaling>
          <c:orientation val="minMax"/>
        </c:scaling>
        <c:delete val="1"/>
        <c:axPos val="b"/>
        <c:numFmt formatCode="Основной" sourceLinked="1"/>
        <c:majorTickMark val="out"/>
        <c:minorTickMark val="none"/>
        <c:tickLblPos val="none"/>
        <c:crossAx val="160552448"/>
        <c:crosses val="autoZero"/>
        <c:auto val="1"/>
        <c:lblAlgn val="ctr"/>
        <c:lblOffset val="100"/>
        <c:noMultiLvlLbl val="0"/>
      </c:catAx>
      <c:valAx>
        <c:axId val="160552448"/>
        <c:scaling>
          <c:orientation val="minMax"/>
        </c:scaling>
        <c:delete val="1"/>
        <c:axPos val="l"/>
        <c:numFmt formatCode="0" sourceLinked="0"/>
        <c:majorTickMark val="out"/>
        <c:minorTickMark val="none"/>
        <c:tickLblPos val="none"/>
        <c:crossAx val="160550912"/>
        <c:crosses val="autoZero"/>
        <c:crossBetween val="midCat"/>
      </c:valAx>
      <c:spPr>
        <a:noFill/>
        <a:ln w="25406">
          <a:noFill/>
        </a:ln>
      </c:spPr>
    </c:plotArea>
    <c:plotVisOnly val="1"/>
    <c:dispBlanksAs val="zero"/>
    <c:showDLblsOverMax val="0"/>
  </c:chart>
  <c:spPr>
    <a:noFill/>
  </c:spPr>
  <c:txPr>
    <a:bodyPr/>
    <a:lstStyle/>
    <a:p>
      <a:pPr>
        <a:defRPr sz="900" b="1" i="0">
          <a:solidFill>
            <a:srgbClr val="FFFFFF"/>
          </a:solidFill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62022401440391E-2"/>
          <c:y val="4.8780413447280131E-2"/>
          <c:w val="0.89828314644133656"/>
          <c:h val="0.67706879291125599"/>
        </c:manualLayout>
      </c:layout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выручка</c:v>
                </c:pt>
              </c:strCache>
            </c:strRef>
          </c:tx>
          <c:spPr>
            <a:solidFill>
              <a:srgbClr val="C00000">
                <a:alpha val="59000"/>
              </a:srgbClr>
            </a:solidFill>
            <a:ln w="12700">
              <a:solidFill>
                <a:srgbClr val="404040"/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Лист1!$B$2:$B$10</c:f>
              <c:numCache>
                <c:formatCode>Основной</c:formatCode>
                <c:ptCount val="9"/>
                <c:pt idx="0">
                  <c:v>20777777.777777776</c:v>
                </c:pt>
                <c:pt idx="1">
                  <c:v>18333333.333333351</c:v>
                </c:pt>
                <c:pt idx="2">
                  <c:v>15888888.88888891</c:v>
                </c:pt>
                <c:pt idx="3">
                  <c:v>13444444.444444476</c:v>
                </c:pt>
                <c:pt idx="4">
                  <c:v>11000000.000000035</c:v>
                </c:pt>
                <c:pt idx="5">
                  <c:v>8555555.5555555858</c:v>
                </c:pt>
                <c:pt idx="6">
                  <c:v>6111111.1111111185</c:v>
                </c:pt>
                <c:pt idx="7">
                  <c:v>3666666.6666666907</c:v>
                </c:pt>
                <c:pt idx="8">
                  <c:v>1222222.2222222479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Себестоимость в лизинге</c:v>
                </c:pt>
              </c:strCache>
            </c:strRef>
          </c:tx>
          <c:spPr>
            <a:solidFill>
              <a:srgbClr val="00B050"/>
            </a:soli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c:spPr>
          <c:dLbls>
            <c:delete val="1"/>
          </c:dLbls>
          <c:cat>
            <c:numRef>
              <c:f>Лист1!$A$2:$A$10</c:f>
              <c:numCache>
                <c:formatCode>Основной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Лист1!$C$2:$C$10</c:f>
              <c:numCache>
                <c:formatCode>Основной</c:formatCode>
                <c:ptCount val="9"/>
                <c:pt idx="2">
                  <c:v>1</c:v>
                </c:pt>
                <c:pt idx="3">
                  <c:v>13444444.444444476</c:v>
                </c:pt>
                <c:pt idx="4">
                  <c:v>11000000.000000035</c:v>
                </c:pt>
                <c:pt idx="5">
                  <c:v>8555555.5555555858</c:v>
                </c:pt>
                <c:pt idx="6">
                  <c:v>6111111.1111111185</c:v>
                </c:pt>
                <c:pt idx="7">
                  <c:v>3666666.6666666907</c:v>
                </c:pt>
                <c:pt idx="8">
                  <c:v>1222222.2222222479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161751040"/>
        <c:axId val="161752576"/>
      </c:areaChart>
      <c:catAx>
        <c:axId val="161751040"/>
        <c:scaling>
          <c:orientation val="minMax"/>
        </c:scaling>
        <c:delete val="0"/>
        <c:axPos val="b"/>
        <c:numFmt formatCode="Основной" sourceLinked="1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>
                <a:solidFill>
                  <a:srgbClr val="404040"/>
                </a:solidFill>
                <a:latin typeface="+mj-lt"/>
              </a:defRPr>
            </a:pPr>
            <a:endParaRPr lang="ru-RU"/>
          </a:p>
        </c:txPr>
        <c:crossAx val="161752576"/>
        <c:crosses val="autoZero"/>
        <c:auto val="1"/>
        <c:lblAlgn val="ctr"/>
        <c:lblOffset val="100"/>
        <c:noMultiLvlLbl val="0"/>
      </c:catAx>
      <c:valAx>
        <c:axId val="161752576"/>
        <c:scaling>
          <c:orientation val="minMax"/>
        </c:scaling>
        <c:delete val="1"/>
        <c:axPos val="l"/>
        <c:majorGridlines>
          <c:spPr>
            <a:ln w="3175" cmpd="sng">
              <a:solidFill>
                <a:srgbClr val="404040"/>
              </a:solidFill>
              <a:prstDash val="dot"/>
            </a:ln>
            <a:effectLst/>
          </c:spPr>
        </c:majorGridlines>
        <c:numFmt formatCode="0" sourceLinked="0"/>
        <c:majorTickMark val="out"/>
        <c:minorTickMark val="none"/>
        <c:tickLblPos val="none"/>
        <c:crossAx val="161751040"/>
        <c:crosses val="autoZero"/>
        <c:crossBetween val="midCat"/>
      </c:valAx>
      <c:spPr>
        <a:noFill/>
        <a:ln w="25406">
          <a:noFill/>
        </a:ln>
      </c:spPr>
    </c:plotArea>
    <c:plotVisOnly val="1"/>
    <c:dispBlanksAs val="zero"/>
    <c:showDLblsOverMax val="0"/>
  </c:chart>
  <c:txPr>
    <a:bodyPr/>
    <a:lstStyle/>
    <a:p>
      <a:pPr>
        <a:defRPr sz="900" b="1" i="0">
          <a:solidFill>
            <a:srgbClr val="FFFFFF"/>
          </a:solidFill>
          <a:latin typeface="Arial"/>
          <a:cs typeface="Arial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3F790DE-B316-4F41-980F-83BFF04605B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07DAA9C-A351-4E0F-AB7B-C1520F4A0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B2396C7-B0F1-4E97-8C8F-F12FBFC52A8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C0976FB-9544-4EE4-8BDE-25CB0E7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589B181-A23B-44BA-B232-CE104AE72F7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C2459DF-0BE3-4875-81B9-C008A34C5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9CB1D23-0E0B-468C-9D5C-3696E8E53CB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D5F6982-2A48-468A-8037-FF861552F5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4DE9D0E-9ED4-4FFF-8F0A-34B5D353C0C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E623712-16E6-46D6-B0A4-D15612E76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AA73D58-2F70-47BE-9EA4-EED56D197B5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E125E74-AA64-47BA-A578-3CBF0009E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C7B668E-51A3-4CC9-AD35-91991552FD5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A9777C8-F785-400B-98F5-4BB61DFD5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726AFEF-F5CC-43CB-B99B-BD88D0BE572A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64EE6DA-AF43-4473-AB10-33024FAFD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771DBAE-8250-4D78-B5DE-3F0353081C0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A289D40-D2C8-4AF3-A958-C141EF5A74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33B9A81-F432-477D-9C1F-42C50B12B80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45EE91E-1A10-4310-A766-23A1A28263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A890707-6870-4CA6-B7D6-79C2FBF16F8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EC5494D-7D7D-42A6-A418-E8FA11E41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98BDA7F-B057-443E-90C1-0C4BB2D1B88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27A6A99-0767-48DC-8DB5-C88C472C7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2316A8D-EB28-406E-BF50-B155E643779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1375978-9536-4B21-8A42-68BCC6F15A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95B8250-1D41-441E-AA8B-AC9CE099D75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BBC50BF-28FB-4A0E-967D-DB4A7306CF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00342CE-2882-47F6-8966-D13F7F08538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99FEFF2-FE2C-4C28-9E60-BF3FD69C5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D06602F-8648-42DD-9E60-C405B6DDB07D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2B31C07-41C0-4DE7-895A-DC95DEF30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DA1C419-F6D3-461A-935A-BDB7DFE1EF3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4221443-58A0-4BCB-AA0A-F673CCEC23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A1072CF-7DD9-4C06-AD38-B2B62892741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D0BEF99-418D-45CC-A8D4-A1AAA1A14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1AE1C1E-3301-44FE-8843-5F308B63241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B260BD6-5F70-4BF6-B27D-F2A9FA7E46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963090E-72A5-4E76-B70B-57CEAB3AF42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7B37FAD-9D38-4873-85B9-2BD7BAB2F6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0702A83-410E-40DE-B546-DA6E8F304AF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F269329-5DF0-4FB2-ABF6-738BAF699E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F34AC71-214F-4DBF-B6EC-0421B086919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49D21C7-6BF2-4CAD-838F-AE80E2A9E8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9660721-4460-441C-AA1C-A48E9C67F66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717FBF0-639D-479F-86E4-5FA91B77B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C89D241-4CC4-4BCE-BAA2-2424B429128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CC593C0-764D-4717-890C-C8B2E3C27F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8EA73FB-39F7-4FD4-A806-D92FA59FD8AF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54FA6BD-CCFD-4376-B8A9-722DC40C0F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365B4FE-C62D-46C6-A97C-326995F9BEE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9508D51-8A56-4C01-B4D8-F9BB4BC5F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B2B5B63-F2D3-4A97-91A9-A52C6FBE1B3B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8830E9B-1EF9-432E-B3F7-F453208FBB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599A25D-1CFE-490E-B6C6-CC0B89D0DBE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41437E0-DBD6-47C6-8241-D4F524300A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54B90AC-96FC-400E-8271-F688B635519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F345ADB-7DAF-48CC-BBF2-61AD5E41F3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012434A-0C40-4667-94C0-33F94467257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5387D42-CB85-43E6-828C-74B04F163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8B8A1CB-D580-4103-9D4D-75E9B81EE68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26601C9-0C51-4632-8CE4-7AE8BCE60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B531E74-61A2-417D-988A-3FB66E8BF40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629489D-C8D2-452D-BFBA-3DF03DAA1B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104C55F-EF26-43D4-A2F3-538EF0A637C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02AF428-A222-41AA-989B-B2B84CED1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FAE8373-43C1-4C89-867D-85C268A90EEA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36F625F-2D8B-47B0-B556-20858BF8FD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6529051-4D25-4FDF-806B-DA2E733445F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38C5A04-E324-4CF9-9A07-53292E0AE2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21C0EDE-9B58-49B2-8DB3-ADE57538925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393F12B-DABD-453F-B38F-C7DE5D6100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8200B93-DB19-46EF-8BC3-AB0DEEC821F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3D7A15E-DCEA-4F54-87B9-CF6846F0F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E15C6DE-FE5E-4FF9-BFE6-2B1ED88D01B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2914805-0206-4CA7-AD7C-9F52D1113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9E87AED-88B7-4ED9-B100-829E6FA384AF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D306E0F-3D45-4613-BEC5-8F308303E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E864D16-D4AB-4C78-B117-9216C24B85D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C549DB9-4EE2-478B-BC5E-56BF1CED95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1BE0C01-DCF2-460F-8222-83E40237E40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E4FA927-1479-46DC-91F9-363739E9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F464CA0-A400-4632-A0CB-02719F8B8D9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B5806CF-22FF-4B9D-9691-93A656208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77FC126-6FFC-478E-B6C3-AFC392DB886D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0B159A4-8470-4917-9397-D4CEE0FB72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2B1FAFB-278D-40E1-BF47-F94049B32C4F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2293775-E8C3-43FC-B438-E07D31D5C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FFB6A6C-1D54-411A-BD0F-0D8257B0C5B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5A565FD-ADC6-4CE0-88A7-7D77CF2A9A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94E2A0F-102B-45F1-B39E-7534BEFF93E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FF7A34B-53B4-4DA8-B806-CF3709E2B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69D4213-115E-4F9F-80BF-BA1A311A2E8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D6FEA9D-A8A8-472C-87A3-EDEC02AC2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5AFE752-EBBC-4A80-8385-CBD61560BFEF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B1273FB-6634-49AA-8C29-088342602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31FE956-A649-4DDD-A2D1-5BC88037B25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DDFB1AC-3CAB-42D8-883A-FF66CF20AE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1A4F772-248B-4379-8F8C-D0259664AE1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ADC0ED0-0D5C-439D-866C-1FFA2763BC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0E009DF-7E52-4424-82BF-E34724AA7E3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A167EF7-93CB-4B4D-9DA9-511B26A8F0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3ECD5B6-ED1E-4C23-B639-DD335A85712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0CA83EF-8FF0-4D3A-B60E-1698B3EB9B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87D795E-E588-44BD-BA00-FF9EB49B2D0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E5E0B28-D680-4195-90CE-806A451F0C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95E4EE2-3383-4DA6-A562-9D51DFD46BB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FFE9CB7-DCC5-4CE7-A298-67BD17017C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F38F877-5EFE-42D0-B315-22E8743221C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DF09705-9EC9-4449-AB28-BE6F6CEC0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6E0D1AA-4B60-4453-BE77-CACBAF501E8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3FE12BE-D46E-4542-9836-BC8647F19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F9F31D9-675E-4933-9EC1-EA2413BE1B8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4EA49EF-1425-448B-9E7A-59ECF1A6C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E0C0766-2108-4F67-B5F2-4FCE2D4098B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AA27DFE-5426-4A21-837C-9E53F73C24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0640657-D4D8-4B49-89D0-F22305CC69D7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0E602F8-A97D-4F4D-B8AB-FA11378BF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6600079-6086-41C7-9C3F-299C166B548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101F6E8-F752-4D3A-A8F7-AE30ACA41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36020BB-D263-44FE-B01B-A84BAAC0816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9A670E0-7310-4222-B3E7-E81D97CC2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D048A7F-E7B7-4FA6-A133-F1BEF2E4409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CF52031-F901-4C8A-A1D8-8A08D2183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2ADB68B-8CD3-4A29-9F6E-FB5769AC00B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AE855F4-6C4A-4554-B59B-0C85B3BDD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0265389-B318-4370-A107-07C20A3714F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778B2E7-C0D1-428B-9E49-F966E5D00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D489EBF-34A4-4F70-9810-C7D240E2C95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E77700D-C45C-433A-9A51-3C40F86D1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037C1ED-3791-40D8-9DC4-8CFC6E116A0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AB25303-9754-4028-865D-5B2CB8272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866F852-EDF7-4FDE-918F-3ED617D761F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BDA87CE-305C-465B-B1A4-B1FD63480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78F26E0-0C3A-4EF0-83B1-BB67FAF93F8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98E74BD-D4EF-4BB4-87E1-F49C0CB0A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DFB38B8-3217-4A43-9C8E-B8223D9B9152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F8C6B65-9E8D-469E-997D-58DBD33F0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FD2ED3A-7BF2-4A0B-B704-6DF6430CC464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1250CC5-22F7-4199-91C3-2222C0348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2D761DF-B09B-4ED0-BAF1-70442193E9AB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B570B73-32D6-4AE2-A93E-D889E80FAC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0515AF2-668F-499E-B345-38BED8167FE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329047D-0C47-4FCB-A697-647E07036B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F0F771C-A534-486E-806B-B1EBFE9809F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DD275DC-FAE0-4421-91B1-591BF1E960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1065D41-2F2C-480C-AFB3-4FF104B1005A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F4C4BBC-A98B-4977-BEE8-036E0BA67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580A5A9-A586-4EAE-A491-40B55F1427A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F323AB7-3CCC-451E-A496-3AC58002B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1C2F3A0-76F2-4B49-9AFF-8A62B734510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4F4AA7A-69CB-497A-99C6-609C4E936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4D36233-07BC-4533-9F49-DA01337D48ED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3F9F529-F525-438A-BCA4-0675DE379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1478A6B-ABE9-4879-901F-F730B774451A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67021EE-4322-4E6E-98F5-181C3A92B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0BF7F7F-56B6-477E-87A1-E79691F220B7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EAF8070-4D6D-4389-A39D-2E016B8480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4E87C8B-A238-450D-8798-19AC881FFD7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ED5F370-CF64-427E-A482-2609948D6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18F08A6-701E-4E30-A5B9-7D5F0E99B5E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8B3546D-6516-4A84-907A-F36098F1EE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40D62BB-E012-40E1-B757-C26A02986C3A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D2ED0D7-61C9-4A4C-B31D-AA318FEBA8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3DF1B53-47F0-4F87-9CAE-62B2FA3A583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AA837EF-C17C-4ADD-9E1D-A4CC8F180B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DB7F857-9427-4B27-BA09-7C51B71EDC3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0407864-C340-4A47-ABDA-64A2404C6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4ABCECA-5CD3-4CE3-B575-C97CC596092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A34963C-0E68-4A1C-A4DD-15D2BE96D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1645334-987F-484F-96D6-4372FC13D52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6811DBB-4331-4537-B2A6-9CFBEAFEED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9B42BB0F-C61F-44DB-A40B-E4B216A169C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39ACA2D2-D3B7-46DD-BF0C-9B244292D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3905BFE-5393-438D-9704-4BC9E4916BE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1D3D50D-9E27-4A95-A755-C4600F798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E2BABE5-A599-4631-9B6E-FC2EDB429D6B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E669364B-23C3-415C-8A50-306DB8EC6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F1E84B3-B2CD-4351-BF85-9781F42E7E3B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0852046-3784-4924-B547-782546819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1659139-25FF-4378-A0CA-E8CB7F521237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CDB274A-5719-445E-86FB-0CA3C90579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27DFD2A-31FF-45D5-9B8B-6545C8A684DE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1EE6DD17-D033-4A15-B849-57C6CFAEF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5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3" y="1535115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DE9996E-3E67-4A93-A14F-3E5D92C7BF8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F0AC3E6-E9A9-40F4-BC6B-487B94F0EF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F248B290-7230-41CE-B1BC-2CA27472E8B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7AA35175-3C23-40B6-BA4F-A55FB6C09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EC28B0C-BD84-4236-B7D0-D3FD50AD42B3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DCC57D2-31B6-4514-9944-F842E33E4C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495303" y="273051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27AA2F3-DE3E-4228-9A55-AE414623E4B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344456C-F4CA-4A25-BAB9-C54AD8D62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66DAC519-493E-48A2-B811-DC2489D2BCE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A1D70053-3C2A-4F26-8543-313208ACA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BD7F444-1319-49E6-872E-C33CF58F46B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BC20BFCE-B4B0-4EFF-9704-3FC37D1E3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DBC014FB-4F0C-4686-9B3B-CDCBC8196D6F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02D6F686-4F3C-4686-989F-FEB9AC5726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0735FA9-F78C-464A-9AFE-4BF93B54F0B6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FE351D3-F358-4739-9066-1984A4891B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FDD65F2-76F3-479A-9652-4EC619F9756D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208D1CC3-EEAA-4F34-8326-BF4151931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2653B19-B68E-4D84-A67E-127980DDCE65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5B74AE4-AC59-454C-B5C4-EF75034BA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F64656-F543-431C-99DF-9F60FCBD4A4D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8450EC2-7430-4DFC-B29A-FE2EB921B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0179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BC67DF7-A107-4538-B0B4-7FCB446E9CB9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FC22E96-4291-4C92-8BFF-8A8C04D35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6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F126F58B-806F-46FD-9794-094060962310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8555E85-7B0A-41B7-9207-6766B79283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9331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5A223B7-2F39-4C53-8970-A819DF0CC59C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E69C5EC-E5D2-43B7-A1B9-4BB45AB21D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1619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9992102E-DB30-4AD3-94BE-62F7FFDF6401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C096E6A-A13B-44C0-B69F-7CDF52386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390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287" tIns="53643" rIns="107287" bIns="536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EC5366C-23DC-4AC8-88C4-6683A468E558}" type="datetimeFigureOut">
              <a:rPr lang="ru-RU"/>
              <a:pPr>
                <a:defRPr/>
              </a:pPr>
              <a:t>23.04.2015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6EB0B7A-A683-4683-8142-3C41ED4FA6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xStyles>
    <p:titleStyle>
      <a:lvl1pPr algn="ctr" defTabSz="534988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defTabSz="534988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4572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9144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3716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1828800" algn="ctr" defTabSz="534988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1638" indent="-401638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538" indent="-334963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985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6425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000" indent="-266700" algn="l" defTabSz="5349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536433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53643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emf"/><Relationship Id="rId7" Type="http://schemas.openxmlformats.org/officeDocument/2006/relationships/hyperlink" Target="http://hh.ru/employer/3795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6.png"/><Relationship Id="rId7" Type="http://schemas.openxmlformats.org/officeDocument/2006/relationships/image" Target="../media/image3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/>
          <p:cNvSpPr/>
          <p:nvPr/>
        </p:nvSpPr>
        <p:spPr>
          <a:xfrm>
            <a:off x="3905250" y="2606675"/>
            <a:ext cx="952500" cy="7381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1577975" y="1684338"/>
            <a:ext cx="3275013" cy="377825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>
              <a:defRPr/>
            </a:pPr>
            <a:endParaRPr lang="ru-RU" dirty="0">
              <a:solidFill>
                <a:srgbClr val="FFFFFF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1577975" y="2062163"/>
            <a:ext cx="3275013" cy="37782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576388" y="784225"/>
            <a:ext cx="950912" cy="738188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2735263" y="784225"/>
            <a:ext cx="950912" cy="738188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3905250" y="784225"/>
            <a:ext cx="952500" cy="738188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576388" y="2606675"/>
            <a:ext cx="950912" cy="7381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2735263" y="2606675"/>
            <a:ext cx="950912" cy="73818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900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1704975" y="2060575"/>
            <a:ext cx="3024188" cy="0"/>
          </a:xfrm>
          <a:prstGeom prst="line">
            <a:avLst/>
          </a:prstGeom>
          <a:ln w="38100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6202" name="Изображение 4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0850" y="811213"/>
            <a:ext cx="71913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3" name="Изображение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5263" y="703263"/>
            <a:ext cx="9350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4" name="Изображение 4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0700" y="2716213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5" name="Изображение 4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40050" y="2703513"/>
            <a:ext cx="555625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6" name="Изображение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84638" y="796925"/>
            <a:ext cx="61277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7" name="Изображение 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1150" y="269875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208" name="Picture 27" descr="Логотип - Рус - Цвет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26075" y="4330700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AutoShape 2" descr="Delta Credit. Ипотечный банк №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Прямая соединительная линия 29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218" name="Прямоугольник 30"/>
          <p:cNvSpPr>
            <a:spLocks noChangeArrowheads="1"/>
          </p:cNvSpPr>
          <p:nvPr/>
        </p:nvSpPr>
        <p:spPr bwMode="auto">
          <a:xfrm>
            <a:off x="2163763" y="55563"/>
            <a:ext cx="5580062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КРУПНЕЙШАЯ В ЕВРОПЕ ЛИЗИНГОВАЯ КОМПАНИЯ</a:t>
            </a:r>
          </a:p>
        </p:txBody>
      </p:sp>
      <p:sp>
        <p:nvSpPr>
          <p:cNvPr id="137219" name="Прямоугольник 31"/>
          <p:cNvSpPr>
            <a:spLocks noChangeArrowheads="1"/>
          </p:cNvSpPr>
          <p:nvPr/>
        </p:nvSpPr>
        <p:spPr bwMode="auto">
          <a:xfrm>
            <a:off x="630238" y="447675"/>
            <a:ext cx="862488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МЫ – ЧАСТЬ КРУПНЕЙШЕГО В ЕВРОПЕ ЛИЗИНГОВОГО ХОЛДИНГА  </a:t>
            </a:r>
            <a:r>
              <a:rPr lang="en-US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SG EQUIPMENT FINANCE</a:t>
            </a:r>
            <a:r>
              <a:rPr lang="ru-RU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(</a:t>
            </a:r>
            <a:r>
              <a:rPr lang="en-US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SGEF</a:t>
            </a:r>
            <a:r>
              <a:rPr lang="ru-RU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9472613" y="6435725"/>
            <a:ext cx="441325" cy="441325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2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7222" name="Группа 1"/>
          <p:cNvGrpSpPr>
            <a:grpSpLocks/>
          </p:cNvGrpSpPr>
          <p:nvPr/>
        </p:nvGrpSpPr>
        <p:grpSpPr bwMode="auto">
          <a:xfrm>
            <a:off x="1576388" y="893763"/>
            <a:ext cx="3281362" cy="2559050"/>
            <a:chOff x="-5883823" y="920073"/>
            <a:chExt cx="2564107" cy="2560040"/>
          </a:xfrm>
        </p:grpSpPr>
        <p:grpSp>
          <p:nvGrpSpPr>
            <p:cNvPr id="137277" name="Группа 71"/>
            <p:cNvGrpSpPr>
              <a:grpSpLocks noChangeAspect="1"/>
            </p:cNvGrpSpPr>
            <p:nvPr/>
          </p:nvGrpSpPr>
          <p:grpSpPr bwMode="auto">
            <a:xfrm>
              <a:off x="-4063390" y="1815049"/>
              <a:ext cx="743674" cy="756431"/>
              <a:chOff x="16666755" y="2391096"/>
              <a:chExt cx="1800523" cy="1814824"/>
            </a:xfrm>
          </p:grpSpPr>
          <p:sp>
            <p:nvSpPr>
              <p:cNvPr id="73" name="Прямоугольник 72"/>
              <p:cNvSpPr/>
              <p:nvPr/>
            </p:nvSpPr>
            <p:spPr>
              <a:xfrm>
                <a:off x="16668248" y="2392824"/>
                <a:ext cx="1799030" cy="906826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988">
                  <a:defRPr/>
                </a:pPr>
                <a:r>
                  <a:rPr lang="ru-RU"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портфель</a:t>
                </a:r>
              </a:p>
            </p:txBody>
          </p:sp>
          <p:sp>
            <p:nvSpPr>
              <p:cNvPr id="74" name="Прямоугольник 73"/>
              <p:cNvSpPr/>
              <p:nvPr/>
            </p:nvSpPr>
            <p:spPr>
              <a:xfrm>
                <a:off x="16668248" y="3299650"/>
                <a:ext cx="1799030" cy="9068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988">
                  <a:defRPr/>
                </a:pPr>
                <a:r>
                  <a:rPr lang="ru-RU" sz="12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22 </a:t>
                </a:r>
              </a:p>
              <a:p>
                <a:pPr algn="ctr" defTabSz="534988">
                  <a:defRPr/>
                </a:pPr>
                <a:r>
                  <a:rPr lang="ru-RU"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млрд. €</a:t>
                </a:r>
              </a:p>
            </p:txBody>
          </p:sp>
        </p:grpSp>
        <p:grpSp>
          <p:nvGrpSpPr>
            <p:cNvPr id="137278" name="Группа 67"/>
            <p:cNvGrpSpPr>
              <a:grpSpLocks noChangeAspect="1"/>
            </p:cNvGrpSpPr>
            <p:nvPr/>
          </p:nvGrpSpPr>
          <p:grpSpPr bwMode="auto">
            <a:xfrm>
              <a:off x="-4978339" y="1815049"/>
              <a:ext cx="743675" cy="756431"/>
              <a:chOff x="16666755" y="2391096"/>
              <a:chExt cx="1800523" cy="1814824"/>
            </a:xfrm>
          </p:grpSpPr>
          <p:sp>
            <p:nvSpPr>
              <p:cNvPr id="69" name="Прямоугольник 68"/>
              <p:cNvSpPr/>
              <p:nvPr/>
            </p:nvSpPr>
            <p:spPr>
              <a:xfrm>
                <a:off x="16666946" y="2392824"/>
                <a:ext cx="1799028" cy="906826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prstClr val="white"/>
                    </a:solidFill>
                    <a:latin typeface="Helvetica Neue"/>
                    <a:cs typeface="Helvetica Neue"/>
                  </a:rPr>
                  <a:t>SG</a:t>
                </a: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>
                <a:off x="16666946" y="3299650"/>
                <a:ext cx="1799028" cy="9068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900" dirty="0">
                    <a:solidFill>
                      <a:prstClr val="white"/>
                    </a:solidFill>
                    <a:latin typeface="Helvetica Neue"/>
                    <a:cs typeface="Helvetica Neue"/>
                  </a:rPr>
                  <a:t>Equipment Finance</a:t>
                </a: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71" name="Прямая соединительная линия 70"/>
              <p:cNvCxnSpPr/>
              <p:nvPr/>
            </p:nvCxnSpPr>
            <p:spPr>
              <a:xfrm>
                <a:off x="16943258" y="3299650"/>
                <a:ext cx="1246405" cy="0"/>
              </a:xfrm>
              <a:prstGeom prst="line">
                <a:avLst/>
              </a:prstGeom>
              <a:ln w="381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279" name="Группа 59"/>
            <p:cNvGrpSpPr>
              <a:grpSpLocks noChangeAspect="1"/>
            </p:cNvGrpSpPr>
            <p:nvPr/>
          </p:nvGrpSpPr>
          <p:grpSpPr bwMode="auto">
            <a:xfrm>
              <a:off x="-5882361" y="1819248"/>
              <a:ext cx="742213" cy="756431"/>
              <a:chOff x="16666755" y="2391096"/>
              <a:chExt cx="1800523" cy="1814824"/>
            </a:xfrm>
          </p:grpSpPr>
          <p:sp>
            <p:nvSpPr>
              <p:cNvPr id="61" name="Прямоугольник 60"/>
              <p:cNvSpPr/>
              <p:nvPr/>
            </p:nvSpPr>
            <p:spPr>
              <a:xfrm>
                <a:off x="16666217" y="2390371"/>
                <a:ext cx="1799564" cy="906826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900" dirty="0">
                    <a:solidFill>
                      <a:prstClr val="white"/>
                    </a:solidFill>
                    <a:latin typeface="Helvetica Neue"/>
                    <a:cs typeface="Helvetica Neue"/>
                  </a:rPr>
                  <a:t>2013</a:t>
                </a:r>
              </a:p>
            </p:txBody>
          </p:sp>
          <p:sp>
            <p:nvSpPr>
              <p:cNvPr id="62" name="Прямоугольник 61"/>
              <p:cNvSpPr/>
              <p:nvPr/>
            </p:nvSpPr>
            <p:spPr>
              <a:xfrm>
                <a:off x="16666217" y="3297198"/>
                <a:ext cx="1799564" cy="90682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4988">
                  <a:defRPr/>
                </a:pPr>
                <a:r>
                  <a:rPr lang="en-US"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NBV</a:t>
                </a:r>
                <a:r>
                  <a:rPr lang="en-US" sz="10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 </a:t>
                </a:r>
                <a:r>
                  <a:rPr lang="en-US" sz="12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8,1</a:t>
                </a:r>
                <a:r>
                  <a:rPr lang="en-US" sz="10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 </a:t>
                </a:r>
                <a:r>
                  <a:rPr lang="ru-RU"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млрд. €</a:t>
                </a:r>
                <a:r>
                  <a:rPr lang="en-US" sz="9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</a:rPr>
                  <a:t> </a:t>
                </a:r>
                <a:endPara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endParaRPr>
              </a:p>
            </p:txBody>
          </p:sp>
        </p:grpSp>
        <p:sp>
          <p:nvSpPr>
            <p:cNvPr id="10" name="Прямоугольник 9"/>
            <p:cNvSpPr/>
            <p:nvPr/>
          </p:nvSpPr>
          <p:spPr>
            <a:xfrm>
              <a:off x="-5883823" y="920073"/>
              <a:ext cx="743057" cy="738473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4988">
                <a:defRPr/>
              </a:pPr>
              <a:r>
                <a:rPr lang="ru-RU" sz="12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№1</a:t>
              </a:r>
              <a:r>
                <a:rPr lang="ru-RU" sz="14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</a:p>
            <a:p>
              <a:pPr algn="ctr" defTabSz="534988">
                <a:defRPr/>
              </a:pPr>
              <a:r>
                <a: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в Европе</a:t>
              </a: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-4978260" y="920073"/>
              <a:ext cx="743057" cy="738473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4988">
                <a:defRPr/>
              </a:pPr>
              <a:r>
                <a:rPr lang="ru-RU" sz="12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№5</a:t>
              </a:r>
            </a:p>
            <a:p>
              <a:pPr algn="ctr" defTabSz="534988">
                <a:defRPr/>
              </a:pPr>
              <a:r>
                <a: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в мире</a:t>
              </a: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-4062773" y="920073"/>
              <a:ext cx="743057" cy="738473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4988">
                <a:defRPr/>
              </a:pPr>
              <a:r>
                <a:rPr lang="ru-RU" sz="12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32 </a:t>
              </a:r>
              <a:r>
                <a: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страны</a:t>
              </a: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-5883823" y="2741639"/>
              <a:ext cx="744298" cy="7384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defTabSz="534988">
                <a:defRPr/>
              </a:pPr>
              <a:r>
                <a: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транспорт</a:t>
              </a: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-4978260" y="2741639"/>
              <a:ext cx="743057" cy="73847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defTabSz="534988">
                <a:defRPr/>
              </a:pPr>
              <a:r>
                <a:rPr lang="ru-RU" sz="9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</a:rPr>
                <a:t>оборудование</a:t>
              </a: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-4062773" y="2741639"/>
              <a:ext cx="743057" cy="73847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dirty="0">
                  <a:solidFill>
                    <a:prstClr val="white"/>
                  </a:solidFill>
                  <a:latin typeface="Helvetica Neue"/>
                  <a:cs typeface="Helvetica Neue"/>
                </a:rPr>
                <a:t>hi - tech</a:t>
              </a:r>
              <a:endParaRPr lang="ru-RU" sz="900" dirty="0">
                <a:solidFill>
                  <a:prstClr val="white"/>
                </a:solidFill>
                <a:latin typeface="Helvetica Neue"/>
                <a:cs typeface="Helvetica Neue"/>
              </a:endParaRPr>
            </a:p>
          </p:txBody>
        </p:sp>
      </p:grpSp>
      <p:sp>
        <p:nvSpPr>
          <p:cNvPr id="153" name="Прямоугольник 152"/>
          <p:cNvSpPr/>
          <p:nvPr/>
        </p:nvSpPr>
        <p:spPr>
          <a:xfrm>
            <a:off x="5049838" y="889000"/>
            <a:ext cx="3281362" cy="2557463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ЛИЗИНГОВЫЕ УСЛУГИ В ГРУППЕ:</a:t>
            </a:r>
          </a:p>
          <a:p>
            <a:pPr algn="ctr" defTabSz="534988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defRPr/>
            </a:pPr>
            <a:r>
              <a:rPr lang="ru-RU" sz="900" dirty="0">
                <a:solidFill>
                  <a:srgbClr val="404040"/>
                </a:solidFill>
                <a:latin typeface="Helvetica Neue Medium"/>
                <a:ea typeface="Helvetica Neue Medium"/>
                <a:cs typeface="Helvetica Neue Medium"/>
              </a:rPr>
              <a:t>РБ ЛИЗИНГ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– 100% дочерняя лизинговая компания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Росбанка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(группа </a:t>
            </a:r>
            <a:r>
              <a:rPr lang="en-US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Societe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en-US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Generale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).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Осуществляет свою деятельность с 2003 года. Оказывает весть спектр лизинговых услуг.</a:t>
            </a:r>
          </a:p>
          <a:p>
            <a:pPr algn="ctr" defTabSz="534988">
              <a:defRPr/>
            </a:pP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Лизинговый портфель</a:t>
            </a:r>
            <a:r>
              <a:rPr lang="en-US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–</a:t>
            </a:r>
            <a:r>
              <a:rPr lang="en-US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более </a:t>
            </a:r>
            <a:r>
              <a:rPr lang="ru-RU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1</a:t>
            </a:r>
            <a:r>
              <a:rPr lang="en-US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3</a:t>
            </a:r>
            <a:r>
              <a:rPr lang="ru-RU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2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млрд.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рублей</a:t>
            </a:r>
            <a:endParaRPr lang="en-US" sz="900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endParaRPr lang="en-US" sz="900" dirty="0">
              <a:solidFill>
                <a:srgbClr val="404040"/>
              </a:solidFill>
              <a:latin typeface="Helvetica Neue Medium"/>
              <a:ea typeface="Helvetica Neue Medium"/>
              <a:cs typeface="Helvetica Neue Medium"/>
            </a:endParaRPr>
          </a:p>
          <a:p>
            <a:pPr algn="just" defTabSz="534988">
              <a:spcAft>
                <a:spcPts val="600"/>
              </a:spcAft>
              <a:defRPr/>
            </a:pPr>
            <a:r>
              <a:rPr lang="en-US" sz="900" dirty="0">
                <a:solidFill>
                  <a:srgbClr val="404040"/>
                </a:solidFill>
                <a:latin typeface="Helvetica Neue Medium"/>
                <a:ea typeface="Helvetica Neue Medium"/>
                <a:cs typeface="Helvetica Neue Medium"/>
              </a:rPr>
              <a:t>ALD AUTOMOTIVE (</a:t>
            </a:r>
            <a:r>
              <a:rPr lang="ru-RU" sz="900" dirty="0">
                <a:solidFill>
                  <a:srgbClr val="404040"/>
                </a:solidFill>
                <a:latin typeface="Helvetica Neue Medium"/>
                <a:ea typeface="Helvetica Neue Medium"/>
                <a:cs typeface="Helvetica Neue Medium"/>
              </a:rPr>
              <a:t>представлены в России)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–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крупнейшая в Европе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автолизинговая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компания, с парком более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1 млн.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авто в оперативном управлении (оперативный лизинг с сервисом), более 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220 000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новых авто ежегодно.</a:t>
            </a:r>
          </a:p>
          <a:p>
            <a:pPr algn="just" defTabSz="534988">
              <a:spcAft>
                <a:spcPts val="600"/>
              </a:spcAft>
              <a:defRPr/>
            </a:pPr>
            <a:r>
              <a:rPr lang="en-US" sz="900" dirty="0">
                <a:solidFill>
                  <a:srgbClr val="404040"/>
                </a:solidFill>
                <a:latin typeface="Helvetica Neue Medium"/>
                <a:ea typeface="Helvetica Neue Medium"/>
                <a:cs typeface="Helvetica Neue Medium"/>
              </a:rPr>
              <a:t>PEMA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 Medium"/>
                <a:cs typeface="Helvetica Neue Medium"/>
              </a:rPr>
              <a:t>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 Medium"/>
                <a:cs typeface="Helvetica Neue Medium"/>
              </a:rPr>
              <a:t>GmbH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–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лидер услуг аренды и управления коммерческого транспорта в Европе, парк более            </a:t>
            </a: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17 000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единиц.</a:t>
            </a:r>
          </a:p>
        </p:txBody>
      </p:sp>
      <p:sp>
        <p:nvSpPr>
          <p:cNvPr id="154" name="Половина рамки 153"/>
          <p:cNvSpPr>
            <a:spLocks noChangeAspect="1"/>
          </p:cNvSpPr>
          <p:nvPr/>
        </p:nvSpPr>
        <p:spPr>
          <a:xfrm>
            <a:off x="5049838" y="900113"/>
            <a:ext cx="461962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55" name="Половина рамки 154"/>
          <p:cNvSpPr>
            <a:spLocks noChangeAspect="1"/>
          </p:cNvSpPr>
          <p:nvPr/>
        </p:nvSpPr>
        <p:spPr>
          <a:xfrm flipV="1">
            <a:off x="5048250" y="307498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56" name="Половина рамки 155"/>
          <p:cNvSpPr>
            <a:spLocks noChangeAspect="1"/>
          </p:cNvSpPr>
          <p:nvPr/>
        </p:nvSpPr>
        <p:spPr>
          <a:xfrm flipH="1" flipV="1">
            <a:off x="7869238" y="3068638"/>
            <a:ext cx="461962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57" name="Половина рамки 156"/>
          <p:cNvSpPr>
            <a:spLocks noChangeAspect="1"/>
          </p:cNvSpPr>
          <p:nvPr/>
        </p:nvSpPr>
        <p:spPr>
          <a:xfrm flipH="1">
            <a:off x="7888288" y="900113"/>
            <a:ext cx="461962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5049838" y="3584575"/>
            <a:ext cx="3281362" cy="2563813"/>
          </a:xfrm>
          <a:prstGeom prst="rect">
            <a:avLst/>
          </a:prstGeom>
          <a:solidFill>
            <a:srgbClr val="E60028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>
              <a:defRPr/>
            </a:pPr>
            <a:r>
              <a:rPr lang="ru-RU" sz="400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№1</a:t>
            </a:r>
          </a:p>
        </p:txBody>
      </p:sp>
      <p:sp>
        <p:nvSpPr>
          <p:cNvPr id="168" name="Прямоугольник 167"/>
          <p:cNvSpPr/>
          <p:nvPr/>
        </p:nvSpPr>
        <p:spPr>
          <a:xfrm>
            <a:off x="1557338" y="3589338"/>
            <a:ext cx="3281362" cy="255905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География присутствия в России: </a:t>
            </a:r>
          </a:p>
          <a:p>
            <a:pPr algn="ctr" defTabSz="534988"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Лизинг предлагается во всей сети ОАО АКБ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Росбанк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Обособленные представительства лизинга:</a:t>
            </a:r>
          </a:p>
        </p:txBody>
      </p:sp>
      <p:sp>
        <p:nvSpPr>
          <p:cNvPr id="169" name="Половина рамки 168"/>
          <p:cNvSpPr>
            <a:spLocks noChangeAspect="1"/>
          </p:cNvSpPr>
          <p:nvPr/>
        </p:nvSpPr>
        <p:spPr>
          <a:xfrm>
            <a:off x="1557338" y="3584575"/>
            <a:ext cx="461962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70" name="Половина рамки 169"/>
          <p:cNvSpPr>
            <a:spLocks noChangeAspect="1"/>
          </p:cNvSpPr>
          <p:nvPr/>
        </p:nvSpPr>
        <p:spPr>
          <a:xfrm flipV="1">
            <a:off x="1555750" y="5775325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71" name="Половина рамки 170"/>
          <p:cNvSpPr>
            <a:spLocks noChangeAspect="1"/>
          </p:cNvSpPr>
          <p:nvPr/>
        </p:nvSpPr>
        <p:spPr>
          <a:xfrm flipH="1" flipV="1">
            <a:off x="4376738" y="5768975"/>
            <a:ext cx="461962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72" name="Половина рамки 171"/>
          <p:cNvSpPr>
            <a:spLocks noChangeAspect="1"/>
          </p:cNvSpPr>
          <p:nvPr/>
        </p:nvSpPr>
        <p:spPr>
          <a:xfrm flipH="1">
            <a:off x="4395788" y="3584575"/>
            <a:ext cx="461962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grpSp>
        <p:nvGrpSpPr>
          <p:cNvPr id="137234" name="Группа 184"/>
          <p:cNvGrpSpPr>
            <a:grpSpLocks noChangeAspect="1"/>
          </p:cNvGrpSpPr>
          <p:nvPr/>
        </p:nvGrpSpPr>
        <p:grpSpPr bwMode="auto">
          <a:xfrm>
            <a:off x="1647825" y="4381502"/>
            <a:ext cx="3136900" cy="1619253"/>
            <a:chOff x="4339135" y="3919107"/>
            <a:chExt cx="4472247" cy="2309094"/>
          </a:xfrm>
        </p:grpSpPr>
        <p:grpSp>
          <p:nvGrpSpPr>
            <p:cNvPr id="186" name="Group 80"/>
            <p:cNvGrpSpPr/>
            <p:nvPr/>
          </p:nvGrpSpPr>
          <p:grpSpPr>
            <a:xfrm>
              <a:off x="7067637" y="3919107"/>
              <a:ext cx="1743745" cy="2178474"/>
              <a:chOff x="0" y="0"/>
              <a:chExt cx="3730744" cy="4660843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8" name="Shape 67"/>
              <p:cNvSpPr/>
              <p:nvPr/>
            </p:nvSpPr>
            <p:spPr>
              <a:xfrm>
                <a:off x="0" y="0"/>
                <a:ext cx="3556704" cy="46608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8" h="21600" extrusionOk="0">
                    <a:moveTo>
                      <a:pt x="21487" y="11784"/>
                    </a:moveTo>
                    <a:cubicBezTo>
                      <a:pt x="21487" y="11696"/>
                      <a:pt x="21056" y="11602"/>
                      <a:pt x="20968" y="11576"/>
                    </a:cubicBezTo>
                    <a:cubicBezTo>
                      <a:pt x="20668" y="11486"/>
                      <a:pt x="20410" y="11360"/>
                      <a:pt x="20128" y="11238"/>
                    </a:cubicBezTo>
                    <a:cubicBezTo>
                      <a:pt x="19819" y="11104"/>
                      <a:pt x="19511" y="10963"/>
                      <a:pt x="19169" y="10883"/>
                    </a:cubicBezTo>
                    <a:cubicBezTo>
                      <a:pt x="18630" y="10758"/>
                      <a:pt x="18390" y="10488"/>
                      <a:pt x="18018" y="10188"/>
                    </a:cubicBezTo>
                    <a:cubicBezTo>
                      <a:pt x="17907" y="10099"/>
                      <a:pt x="17934" y="9886"/>
                      <a:pt x="17835" y="9786"/>
                    </a:cubicBezTo>
                    <a:cubicBezTo>
                      <a:pt x="17762" y="9714"/>
                      <a:pt x="17737" y="9641"/>
                      <a:pt x="17618" y="9622"/>
                    </a:cubicBezTo>
                    <a:cubicBezTo>
                      <a:pt x="17421" y="9589"/>
                      <a:pt x="17623" y="9561"/>
                      <a:pt x="17612" y="9502"/>
                    </a:cubicBezTo>
                    <a:cubicBezTo>
                      <a:pt x="17589" y="9385"/>
                      <a:pt x="17733" y="9272"/>
                      <a:pt x="17727" y="9198"/>
                    </a:cubicBezTo>
                    <a:cubicBezTo>
                      <a:pt x="17714" y="9018"/>
                      <a:pt x="17594" y="8781"/>
                      <a:pt x="17520" y="8608"/>
                    </a:cubicBezTo>
                    <a:cubicBezTo>
                      <a:pt x="17390" y="8299"/>
                      <a:pt x="17180" y="7977"/>
                      <a:pt x="17042" y="7652"/>
                    </a:cubicBezTo>
                    <a:cubicBezTo>
                      <a:pt x="16972" y="7486"/>
                      <a:pt x="16991" y="7456"/>
                      <a:pt x="16977" y="7274"/>
                    </a:cubicBezTo>
                    <a:cubicBezTo>
                      <a:pt x="16967" y="7127"/>
                      <a:pt x="16936" y="6950"/>
                      <a:pt x="16771" y="6843"/>
                    </a:cubicBezTo>
                    <a:cubicBezTo>
                      <a:pt x="16624" y="6749"/>
                      <a:pt x="15799" y="6511"/>
                      <a:pt x="16334" y="6287"/>
                    </a:cubicBezTo>
                    <a:cubicBezTo>
                      <a:pt x="16317" y="6273"/>
                      <a:pt x="16298" y="6259"/>
                      <a:pt x="16281" y="6245"/>
                    </a:cubicBezTo>
                    <a:cubicBezTo>
                      <a:pt x="16149" y="6369"/>
                      <a:pt x="15842" y="6448"/>
                      <a:pt x="15922" y="6653"/>
                    </a:cubicBezTo>
                    <a:cubicBezTo>
                      <a:pt x="15969" y="6772"/>
                      <a:pt x="16319" y="6959"/>
                      <a:pt x="16466" y="6938"/>
                    </a:cubicBezTo>
                    <a:cubicBezTo>
                      <a:pt x="16290" y="7087"/>
                      <a:pt x="16400" y="7106"/>
                      <a:pt x="16400" y="7328"/>
                    </a:cubicBezTo>
                    <a:cubicBezTo>
                      <a:pt x="16400" y="7537"/>
                      <a:pt x="16572" y="7697"/>
                      <a:pt x="16442" y="7919"/>
                    </a:cubicBezTo>
                    <a:cubicBezTo>
                      <a:pt x="16419" y="7823"/>
                      <a:pt x="16348" y="7762"/>
                      <a:pt x="16227" y="7736"/>
                    </a:cubicBezTo>
                    <a:cubicBezTo>
                      <a:pt x="16238" y="7786"/>
                      <a:pt x="16213" y="7843"/>
                      <a:pt x="16227" y="7894"/>
                    </a:cubicBezTo>
                    <a:cubicBezTo>
                      <a:pt x="16023" y="7766"/>
                      <a:pt x="15941" y="7584"/>
                      <a:pt x="15725" y="7463"/>
                    </a:cubicBezTo>
                    <a:cubicBezTo>
                      <a:pt x="15804" y="7560"/>
                      <a:pt x="15790" y="7656"/>
                      <a:pt x="15725" y="7754"/>
                    </a:cubicBezTo>
                    <a:cubicBezTo>
                      <a:pt x="15667" y="7841"/>
                      <a:pt x="15554" y="7709"/>
                      <a:pt x="15490" y="7889"/>
                    </a:cubicBezTo>
                    <a:cubicBezTo>
                      <a:pt x="15460" y="7974"/>
                      <a:pt x="15336" y="8116"/>
                      <a:pt x="15338" y="8190"/>
                    </a:cubicBezTo>
                    <a:cubicBezTo>
                      <a:pt x="15344" y="8402"/>
                      <a:pt x="15500" y="8457"/>
                      <a:pt x="15475" y="8632"/>
                    </a:cubicBezTo>
                    <a:cubicBezTo>
                      <a:pt x="15458" y="8751"/>
                      <a:pt x="15617" y="8856"/>
                      <a:pt x="15617" y="8996"/>
                    </a:cubicBezTo>
                    <a:cubicBezTo>
                      <a:pt x="15617" y="9143"/>
                      <a:pt x="15629" y="9270"/>
                      <a:pt x="15763" y="9373"/>
                    </a:cubicBezTo>
                    <a:cubicBezTo>
                      <a:pt x="15843" y="9434"/>
                      <a:pt x="15769" y="9620"/>
                      <a:pt x="15967" y="9596"/>
                    </a:cubicBezTo>
                    <a:cubicBezTo>
                      <a:pt x="16121" y="9578"/>
                      <a:pt x="16136" y="9464"/>
                      <a:pt x="16310" y="9470"/>
                    </a:cubicBezTo>
                    <a:cubicBezTo>
                      <a:pt x="16296" y="9603"/>
                      <a:pt x="16159" y="9847"/>
                      <a:pt x="15922" y="9824"/>
                    </a:cubicBezTo>
                    <a:cubicBezTo>
                      <a:pt x="15956" y="9904"/>
                      <a:pt x="15989" y="10010"/>
                      <a:pt x="15967" y="10093"/>
                    </a:cubicBezTo>
                    <a:cubicBezTo>
                      <a:pt x="15944" y="10184"/>
                      <a:pt x="15831" y="10129"/>
                      <a:pt x="15799" y="10191"/>
                    </a:cubicBezTo>
                    <a:cubicBezTo>
                      <a:pt x="15769" y="10247"/>
                      <a:pt x="15800" y="10321"/>
                      <a:pt x="15770" y="10384"/>
                    </a:cubicBezTo>
                    <a:cubicBezTo>
                      <a:pt x="15664" y="10605"/>
                      <a:pt x="15291" y="10248"/>
                      <a:pt x="15679" y="10194"/>
                    </a:cubicBezTo>
                    <a:cubicBezTo>
                      <a:pt x="15347" y="10070"/>
                      <a:pt x="15201" y="10412"/>
                      <a:pt x="14900" y="10469"/>
                    </a:cubicBezTo>
                    <a:cubicBezTo>
                      <a:pt x="14647" y="10518"/>
                      <a:pt x="14724" y="10832"/>
                      <a:pt x="14616" y="10975"/>
                    </a:cubicBezTo>
                    <a:cubicBezTo>
                      <a:pt x="14537" y="11079"/>
                      <a:pt x="14443" y="11127"/>
                      <a:pt x="14315" y="11191"/>
                    </a:cubicBezTo>
                    <a:cubicBezTo>
                      <a:pt x="14196" y="11250"/>
                      <a:pt x="14131" y="11304"/>
                      <a:pt x="14265" y="11393"/>
                    </a:cubicBezTo>
                    <a:cubicBezTo>
                      <a:pt x="14141" y="11478"/>
                      <a:pt x="13987" y="11424"/>
                      <a:pt x="13888" y="11500"/>
                    </a:cubicBezTo>
                    <a:cubicBezTo>
                      <a:pt x="13731" y="11620"/>
                      <a:pt x="13626" y="11731"/>
                      <a:pt x="13498" y="11868"/>
                    </a:cubicBezTo>
                    <a:cubicBezTo>
                      <a:pt x="13398" y="11976"/>
                      <a:pt x="13261" y="12049"/>
                      <a:pt x="13218" y="12191"/>
                    </a:cubicBezTo>
                    <a:cubicBezTo>
                      <a:pt x="13160" y="12384"/>
                      <a:pt x="13334" y="12446"/>
                      <a:pt x="13326" y="12602"/>
                    </a:cubicBezTo>
                    <a:cubicBezTo>
                      <a:pt x="13318" y="12744"/>
                      <a:pt x="13114" y="12807"/>
                      <a:pt x="13216" y="13007"/>
                    </a:cubicBezTo>
                    <a:cubicBezTo>
                      <a:pt x="13309" y="13191"/>
                      <a:pt x="13252" y="13119"/>
                      <a:pt x="13252" y="13305"/>
                    </a:cubicBezTo>
                    <a:cubicBezTo>
                      <a:pt x="13252" y="13471"/>
                      <a:pt x="13103" y="13949"/>
                      <a:pt x="13243" y="14067"/>
                    </a:cubicBezTo>
                    <a:cubicBezTo>
                      <a:pt x="13559" y="14334"/>
                      <a:pt x="12714" y="15356"/>
                      <a:pt x="13220" y="15401"/>
                    </a:cubicBezTo>
                    <a:cubicBezTo>
                      <a:pt x="13308" y="15409"/>
                      <a:pt x="13548" y="15253"/>
                      <a:pt x="13620" y="15198"/>
                    </a:cubicBezTo>
                    <a:cubicBezTo>
                      <a:pt x="13763" y="15089"/>
                      <a:pt x="13810" y="15293"/>
                      <a:pt x="13861" y="15336"/>
                    </a:cubicBezTo>
                    <a:cubicBezTo>
                      <a:pt x="14292" y="15701"/>
                      <a:pt x="13906" y="15280"/>
                      <a:pt x="14100" y="15146"/>
                    </a:cubicBezTo>
                    <a:cubicBezTo>
                      <a:pt x="14203" y="15245"/>
                      <a:pt x="14353" y="15306"/>
                      <a:pt x="14298" y="15488"/>
                    </a:cubicBezTo>
                    <a:cubicBezTo>
                      <a:pt x="14486" y="15457"/>
                      <a:pt x="14515" y="15176"/>
                      <a:pt x="14702" y="15292"/>
                    </a:cubicBezTo>
                    <a:cubicBezTo>
                      <a:pt x="14722" y="15157"/>
                      <a:pt x="14444" y="15003"/>
                      <a:pt x="14480" y="14893"/>
                    </a:cubicBezTo>
                    <a:cubicBezTo>
                      <a:pt x="14521" y="14765"/>
                      <a:pt x="14927" y="14729"/>
                      <a:pt x="15059" y="14729"/>
                    </a:cubicBezTo>
                    <a:cubicBezTo>
                      <a:pt x="15317" y="14729"/>
                      <a:pt x="15422" y="14836"/>
                      <a:pt x="15694" y="14760"/>
                    </a:cubicBezTo>
                    <a:cubicBezTo>
                      <a:pt x="15958" y="14687"/>
                      <a:pt x="15755" y="14932"/>
                      <a:pt x="15675" y="14995"/>
                    </a:cubicBezTo>
                    <a:cubicBezTo>
                      <a:pt x="15972" y="14950"/>
                      <a:pt x="15926" y="15063"/>
                      <a:pt x="16120" y="15171"/>
                    </a:cubicBezTo>
                    <a:cubicBezTo>
                      <a:pt x="16193" y="15212"/>
                      <a:pt x="16262" y="15135"/>
                      <a:pt x="16351" y="15216"/>
                    </a:cubicBezTo>
                    <a:cubicBezTo>
                      <a:pt x="16429" y="15287"/>
                      <a:pt x="16437" y="15369"/>
                      <a:pt x="16446" y="15456"/>
                    </a:cubicBezTo>
                    <a:cubicBezTo>
                      <a:pt x="16463" y="15625"/>
                      <a:pt x="16523" y="15784"/>
                      <a:pt x="16649" y="15923"/>
                    </a:cubicBezTo>
                    <a:cubicBezTo>
                      <a:pt x="16762" y="16047"/>
                      <a:pt x="16993" y="16153"/>
                      <a:pt x="17048" y="16295"/>
                    </a:cubicBezTo>
                    <a:cubicBezTo>
                      <a:pt x="17130" y="16509"/>
                      <a:pt x="17670" y="16817"/>
                      <a:pt x="17670" y="17036"/>
                    </a:cubicBezTo>
                    <a:cubicBezTo>
                      <a:pt x="17670" y="17386"/>
                      <a:pt x="17606" y="17752"/>
                      <a:pt x="17770" y="18086"/>
                    </a:cubicBezTo>
                    <a:cubicBezTo>
                      <a:pt x="18106" y="18766"/>
                      <a:pt x="17757" y="19428"/>
                      <a:pt x="17901" y="20109"/>
                    </a:cubicBezTo>
                    <a:cubicBezTo>
                      <a:pt x="17966" y="20414"/>
                      <a:pt x="17855" y="20735"/>
                      <a:pt x="17620" y="20981"/>
                    </a:cubicBezTo>
                    <a:cubicBezTo>
                      <a:pt x="17339" y="21277"/>
                      <a:pt x="16631" y="21201"/>
                      <a:pt x="16492" y="21600"/>
                    </a:cubicBezTo>
                    <a:cubicBezTo>
                      <a:pt x="16343" y="21558"/>
                      <a:pt x="16184" y="21176"/>
                      <a:pt x="16054" y="21050"/>
                    </a:cubicBezTo>
                    <a:cubicBezTo>
                      <a:pt x="15944" y="20944"/>
                      <a:pt x="15667" y="20722"/>
                      <a:pt x="15671" y="20623"/>
                    </a:cubicBezTo>
                    <a:cubicBezTo>
                      <a:pt x="15674" y="20546"/>
                      <a:pt x="15865" y="20517"/>
                      <a:pt x="15865" y="20412"/>
                    </a:cubicBezTo>
                    <a:cubicBezTo>
                      <a:pt x="15865" y="20301"/>
                      <a:pt x="16037" y="20190"/>
                      <a:pt x="16180" y="20227"/>
                    </a:cubicBezTo>
                    <a:cubicBezTo>
                      <a:pt x="16670" y="20352"/>
                      <a:pt x="16147" y="19385"/>
                      <a:pt x="16178" y="19291"/>
                    </a:cubicBezTo>
                    <a:cubicBezTo>
                      <a:pt x="16226" y="19144"/>
                      <a:pt x="15860" y="18877"/>
                      <a:pt x="15959" y="18801"/>
                    </a:cubicBezTo>
                    <a:cubicBezTo>
                      <a:pt x="16143" y="18660"/>
                      <a:pt x="15816" y="18346"/>
                      <a:pt x="15626" y="18361"/>
                    </a:cubicBezTo>
                    <a:cubicBezTo>
                      <a:pt x="15404" y="18406"/>
                      <a:pt x="15387" y="18559"/>
                      <a:pt x="15280" y="18692"/>
                    </a:cubicBezTo>
                    <a:cubicBezTo>
                      <a:pt x="15237" y="18746"/>
                      <a:pt x="15188" y="18792"/>
                      <a:pt x="15137" y="18842"/>
                    </a:cubicBezTo>
                    <a:cubicBezTo>
                      <a:pt x="15065" y="18912"/>
                      <a:pt x="15206" y="18988"/>
                      <a:pt x="15164" y="19038"/>
                    </a:cubicBezTo>
                    <a:cubicBezTo>
                      <a:pt x="15089" y="19128"/>
                      <a:pt x="14870" y="19208"/>
                      <a:pt x="14743" y="19241"/>
                    </a:cubicBezTo>
                    <a:cubicBezTo>
                      <a:pt x="14604" y="19277"/>
                      <a:pt x="14700" y="19374"/>
                      <a:pt x="14550" y="19374"/>
                    </a:cubicBezTo>
                    <a:cubicBezTo>
                      <a:pt x="14434" y="19374"/>
                      <a:pt x="14364" y="19318"/>
                      <a:pt x="14257" y="19288"/>
                    </a:cubicBezTo>
                    <a:cubicBezTo>
                      <a:pt x="14210" y="19275"/>
                      <a:pt x="14100" y="19063"/>
                      <a:pt x="14014" y="18997"/>
                    </a:cubicBezTo>
                    <a:cubicBezTo>
                      <a:pt x="13838" y="18862"/>
                      <a:pt x="13738" y="19004"/>
                      <a:pt x="13548" y="18966"/>
                    </a:cubicBezTo>
                    <a:cubicBezTo>
                      <a:pt x="13362" y="18928"/>
                      <a:pt x="13233" y="18950"/>
                      <a:pt x="13045" y="18950"/>
                    </a:cubicBezTo>
                    <a:cubicBezTo>
                      <a:pt x="12837" y="18950"/>
                      <a:pt x="12693" y="19112"/>
                      <a:pt x="12479" y="19079"/>
                    </a:cubicBezTo>
                    <a:cubicBezTo>
                      <a:pt x="12126" y="19025"/>
                      <a:pt x="12029" y="18628"/>
                      <a:pt x="11629" y="18576"/>
                    </a:cubicBezTo>
                    <a:cubicBezTo>
                      <a:pt x="11596" y="18572"/>
                      <a:pt x="10967" y="18113"/>
                      <a:pt x="10944" y="18066"/>
                    </a:cubicBezTo>
                    <a:cubicBezTo>
                      <a:pt x="10774" y="17723"/>
                      <a:pt x="10157" y="17981"/>
                      <a:pt x="9898" y="17948"/>
                    </a:cubicBezTo>
                    <a:cubicBezTo>
                      <a:pt x="9677" y="17919"/>
                      <a:pt x="9408" y="17946"/>
                      <a:pt x="9214" y="18037"/>
                    </a:cubicBezTo>
                    <a:cubicBezTo>
                      <a:pt x="9120" y="18080"/>
                      <a:pt x="9033" y="18191"/>
                      <a:pt x="8920" y="18203"/>
                    </a:cubicBezTo>
                    <a:cubicBezTo>
                      <a:pt x="8906" y="18205"/>
                      <a:pt x="8893" y="18205"/>
                      <a:pt x="8880" y="18205"/>
                    </a:cubicBezTo>
                    <a:cubicBezTo>
                      <a:pt x="8879" y="18162"/>
                      <a:pt x="8814" y="18117"/>
                      <a:pt x="8761" y="18035"/>
                    </a:cubicBezTo>
                    <a:cubicBezTo>
                      <a:pt x="8717" y="17967"/>
                      <a:pt x="8617" y="18028"/>
                      <a:pt x="8594" y="17994"/>
                    </a:cubicBezTo>
                    <a:cubicBezTo>
                      <a:pt x="8556" y="17940"/>
                      <a:pt x="8509" y="17836"/>
                      <a:pt x="8483" y="17776"/>
                    </a:cubicBezTo>
                    <a:cubicBezTo>
                      <a:pt x="8565" y="17747"/>
                      <a:pt x="8571" y="17698"/>
                      <a:pt x="8606" y="17675"/>
                    </a:cubicBezTo>
                    <a:cubicBezTo>
                      <a:pt x="8221" y="17584"/>
                      <a:pt x="8462" y="17314"/>
                      <a:pt x="8116" y="17165"/>
                    </a:cubicBezTo>
                    <a:cubicBezTo>
                      <a:pt x="8131" y="17172"/>
                      <a:pt x="8015" y="17267"/>
                      <a:pt x="7922" y="17238"/>
                    </a:cubicBezTo>
                    <a:cubicBezTo>
                      <a:pt x="7887" y="17227"/>
                      <a:pt x="7946" y="17095"/>
                      <a:pt x="7848" y="17079"/>
                    </a:cubicBezTo>
                    <a:cubicBezTo>
                      <a:pt x="7620" y="17043"/>
                      <a:pt x="7661" y="17312"/>
                      <a:pt x="7432" y="17197"/>
                    </a:cubicBezTo>
                    <a:cubicBezTo>
                      <a:pt x="7322" y="17142"/>
                      <a:pt x="7575" y="16910"/>
                      <a:pt x="7363" y="16964"/>
                    </a:cubicBezTo>
                    <a:cubicBezTo>
                      <a:pt x="7110" y="17029"/>
                      <a:pt x="7127" y="16810"/>
                      <a:pt x="6995" y="16783"/>
                    </a:cubicBezTo>
                    <a:cubicBezTo>
                      <a:pt x="6927" y="16769"/>
                      <a:pt x="6780" y="16569"/>
                      <a:pt x="6676" y="16496"/>
                    </a:cubicBezTo>
                    <a:cubicBezTo>
                      <a:pt x="6533" y="16395"/>
                      <a:pt x="6481" y="16378"/>
                      <a:pt x="6372" y="16235"/>
                    </a:cubicBezTo>
                    <a:cubicBezTo>
                      <a:pt x="6333" y="16183"/>
                      <a:pt x="6189" y="16034"/>
                      <a:pt x="6149" y="15949"/>
                    </a:cubicBezTo>
                    <a:cubicBezTo>
                      <a:pt x="6112" y="15870"/>
                      <a:pt x="5988" y="15705"/>
                      <a:pt x="5886" y="15652"/>
                    </a:cubicBezTo>
                    <a:cubicBezTo>
                      <a:pt x="5549" y="15480"/>
                      <a:pt x="5803" y="15739"/>
                      <a:pt x="5549" y="15769"/>
                    </a:cubicBezTo>
                    <a:cubicBezTo>
                      <a:pt x="5253" y="15803"/>
                      <a:pt x="5406" y="15583"/>
                      <a:pt x="5291" y="15492"/>
                    </a:cubicBezTo>
                    <a:cubicBezTo>
                      <a:pt x="5026" y="15280"/>
                      <a:pt x="4233" y="15443"/>
                      <a:pt x="4357" y="15771"/>
                    </a:cubicBezTo>
                    <a:cubicBezTo>
                      <a:pt x="4425" y="15952"/>
                      <a:pt x="4163" y="15991"/>
                      <a:pt x="4163" y="16128"/>
                    </a:cubicBezTo>
                    <a:cubicBezTo>
                      <a:pt x="4163" y="16338"/>
                      <a:pt x="3897" y="16382"/>
                      <a:pt x="3947" y="16559"/>
                    </a:cubicBezTo>
                    <a:cubicBezTo>
                      <a:pt x="3887" y="16479"/>
                      <a:pt x="3876" y="16366"/>
                      <a:pt x="3801" y="16308"/>
                    </a:cubicBezTo>
                    <a:cubicBezTo>
                      <a:pt x="3635" y="16181"/>
                      <a:pt x="3683" y="16388"/>
                      <a:pt x="3618" y="16405"/>
                    </a:cubicBezTo>
                    <a:cubicBezTo>
                      <a:pt x="3505" y="16434"/>
                      <a:pt x="3400" y="16484"/>
                      <a:pt x="3281" y="16484"/>
                    </a:cubicBezTo>
                    <a:cubicBezTo>
                      <a:pt x="3127" y="16484"/>
                      <a:pt x="3215" y="16667"/>
                      <a:pt x="3082" y="16698"/>
                    </a:cubicBezTo>
                    <a:cubicBezTo>
                      <a:pt x="2474" y="16838"/>
                      <a:pt x="2742" y="15894"/>
                      <a:pt x="2742" y="15673"/>
                    </a:cubicBezTo>
                    <a:cubicBezTo>
                      <a:pt x="2742" y="15516"/>
                      <a:pt x="2517" y="15490"/>
                      <a:pt x="2432" y="15323"/>
                    </a:cubicBezTo>
                    <a:cubicBezTo>
                      <a:pt x="2382" y="15225"/>
                      <a:pt x="2449" y="14931"/>
                      <a:pt x="2272" y="14931"/>
                    </a:cubicBezTo>
                    <a:cubicBezTo>
                      <a:pt x="1906" y="14931"/>
                      <a:pt x="2217" y="14251"/>
                      <a:pt x="1533" y="14401"/>
                    </a:cubicBezTo>
                    <a:cubicBezTo>
                      <a:pt x="1568" y="14264"/>
                      <a:pt x="1736" y="14208"/>
                      <a:pt x="1528" y="14085"/>
                    </a:cubicBezTo>
                    <a:cubicBezTo>
                      <a:pt x="1482" y="13906"/>
                      <a:pt x="1418" y="14082"/>
                      <a:pt x="1312" y="14073"/>
                    </a:cubicBezTo>
                    <a:cubicBezTo>
                      <a:pt x="1177" y="14063"/>
                      <a:pt x="1041" y="14010"/>
                      <a:pt x="938" y="14010"/>
                    </a:cubicBezTo>
                    <a:cubicBezTo>
                      <a:pt x="636" y="14010"/>
                      <a:pt x="591" y="14074"/>
                      <a:pt x="663" y="13781"/>
                    </a:cubicBezTo>
                    <a:cubicBezTo>
                      <a:pt x="708" y="13595"/>
                      <a:pt x="793" y="13236"/>
                      <a:pt x="488" y="13111"/>
                    </a:cubicBezTo>
                    <a:cubicBezTo>
                      <a:pt x="354" y="13055"/>
                      <a:pt x="546" y="12651"/>
                      <a:pt x="215" y="12773"/>
                    </a:cubicBezTo>
                    <a:cubicBezTo>
                      <a:pt x="125" y="12638"/>
                      <a:pt x="264" y="12622"/>
                      <a:pt x="328" y="12504"/>
                    </a:cubicBezTo>
                    <a:cubicBezTo>
                      <a:pt x="359" y="12445"/>
                      <a:pt x="463" y="12535"/>
                      <a:pt x="445" y="12438"/>
                    </a:cubicBezTo>
                    <a:cubicBezTo>
                      <a:pt x="429" y="12355"/>
                      <a:pt x="415" y="12272"/>
                      <a:pt x="396" y="12190"/>
                    </a:cubicBezTo>
                    <a:cubicBezTo>
                      <a:pt x="361" y="12040"/>
                      <a:pt x="346" y="11958"/>
                      <a:pt x="248" y="11820"/>
                    </a:cubicBezTo>
                    <a:cubicBezTo>
                      <a:pt x="208" y="11764"/>
                      <a:pt x="218" y="11696"/>
                      <a:pt x="214" y="11633"/>
                    </a:cubicBezTo>
                    <a:cubicBezTo>
                      <a:pt x="207" y="11538"/>
                      <a:pt x="83" y="11536"/>
                      <a:pt x="35" y="11448"/>
                    </a:cubicBezTo>
                    <a:cubicBezTo>
                      <a:pt x="-101" y="11206"/>
                      <a:pt x="193" y="11124"/>
                      <a:pt x="435" y="10980"/>
                    </a:cubicBezTo>
                    <a:cubicBezTo>
                      <a:pt x="462" y="10964"/>
                      <a:pt x="850" y="10981"/>
                      <a:pt x="605" y="10793"/>
                    </a:cubicBezTo>
                    <a:cubicBezTo>
                      <a:pt x="512" y="10722"/>
                      <a:pt x="682" y="10561"/>
                      <a:pt x="726" y="10501"/>
                    </a:cubicBezTo>
                    <a:cubicBezTo>
                      <a:pt x="786" y="10419"/>
                      <a:pt x="658" y="10405"/>
                      <a:pt x="788" y="10337"/>
                    </a:cubicBezTo>
                    <a:cubicBezTo>
                      <a:pt x="866" y="10296"/>
                      <a:pt x="959" y="10241"/>
                      <a:pt x="1013" y="10181"/>
                    </a:cubicBezTo>
                    <a:cubicBezTo>
                      <a:pt x="1057" y="10131"/>
                      <a:pt x="1209" y="9964"/>
                      <a:pt x="1038" y="9964"/>
                    </a:cubicBezTo>
                    <a:cubicBezTo>
                      <a:pt x="802" y="9964"/>
                      <a:pt x="925" y="9721"/>
                      <a:pt x="856" y="9637"/>
                    </a:cubicBezTo>
                    <a:cubicBezTo>
                      <a:pt x="779" y="9545"/>
                      <a:pt x="600" y="9429"/>
                      <a:pt x="528" y="9366"/>
                    </a:cubicBezTo>
                    <a:cubicBezTo>
                      <a:pt x="462" y="9309"/>
                      <a:pt x="383" y="9354"/>
                      <a:pt x="332" y="9272"/>
                    </a:cubicBezTo>
                    <a:cubicBezTo>
                      <a:pt x="287" y="9199"/>
                      <a:pt x="366" y="9125"/>
                      <a:pt x="296" y="9071"/>
                    </a:cubicBezTo>
                    <a:cubicBezTo>
                      <a:pt x="252" y="9037"/>
                      <a:pt x="231" y="9006"/>
                      <a:pt x="221" y="8978"/>
                    </a:cubicBezTo>
                    <a:cubicBezTo>
                      <a:pt x="229" y="8851"/>
                      <a:pt x="209" y="8730"/>
                      <a:pt x="136" y="8627"/>
                    </a:cubicBezTo>
                    <a:cubicBezTo>
                      <a:pt x="233" y="8660"/>
                      <a:pt x="347" y="8659"/>
                      <a:pt x="441" y="8703"/>
                    </a:cubicBezTo>
                    <a:cubicBezTo>
                      <a:pt x="462" y="8627"/>
                      <a:pt x="544" y="8586"/>
                      <a:pt x="577" y="8517"/>
                    </a:cubicBezTo>
                    <a:cubicBezTo>
                      <a:pt x="684" y="8626"/>
                      <a:pt x="642" y="8826"/>
                      <a:pt x="878" y="8817"/>
                    </a:cubicBezTo>
                    <a:cubicBezTo>
                      <a:pt x="839" y="8790"/>
                      <a:pt x="801" y="8762"/>
                      <a:pt x="763" y="8735"/>
                    </a:cubicBezTo>
                    <a:cubicBezTo>
                      <a:pt x="1036" y="8494"/>
                      <a:pt x="1317" y="8476"/>
                      <a:pt x="1696" y="8389"/>
                    </a:cubicBezTo>
                    <a:cubicBezTo>
                      <a:pt x="1700" y="8389"/>
                      <a:pt x="1916" y="8566"/>
                      <a:pt x="1953" y="8579"/>
                    </a:cubicBezTo>
                    <a:cubicBezTo>
                      <a:pt x="2099" y="8633"/>
                      <a:pt x="2315" y="8592"/>
                      <a:pt x="2457" y="8544"/>
                    </a:cubicBezTo>
                    <a:cubicBezTo>
                      <a:pt x="2585" y="8501"/>
                      <a:pt x="2709" y="8406"/>
                      <a:pt x="2856" y="8406"/>
                    </a:cubicBezTo>
                    <a:cubicBezTo>
                      <a:pt x="2834" y="8406"/>
                      <a:pt x="2722" y="7881"/>
                      <a:pt x="2766" y="7798"/>
                    </a:cubicBezTo>
                    <a:cubicBezTo>
                      <a:pt x="2920" y="7852"/>
                      <a:pt x="3027" y="7818"/>
                      <a:pt x="3186" y="7950"/>
                    </a:cubicBezTo>
                    <a:cubicBezTo>
                      <a:pt x="3256" y="7844"/>
                      <a:pt x="3235" y="7862"/>
                      <a:pt x="3351" y="7919"/>
                    </a:cubicBezTo>
                    <a:cubicBezTo>
                      <a:pt x="3414" y="7846"/>
                      <a:pt x="3477" y="7777"/>
                      <a:pt x="3549" y="7704"/>
                    </a:cubicBezTo>
                    <a:cubicBezTo>
                      <a:pt x="3521" y="7732"/>
                      <a:pt x="3850" y="7787"/>
                      <a:pt x="3865" y="7791"/>
                    </a:cubicBezTo>
                    <a:cubicBezTo>
                      <a:pt x="3996" y="7831"/>
                      <a:pt x="3979" y="7887"/>
                      <a:pt x="3922" y="7981"/>
                    </a:cubicBezTo>
                    <a:cubicBezTo>
                      <a:pt x="4019" y="8018"/>
                      <a:pt x="4139" y="8042"/>
                      <a:pt x="4219" y="8106"/>
                    </a:cubicBezTo>
                    <a:cubicBezTo>
                      <a:pt x="4290" y="8162"/>
                      <a:pt x="4151" y="8534"/>
                      <a:pt x="4336" y="8437"/>
                    </a:cubicBezTo>
                    <a:cubicBezTo>
                      <a:pt x="4451" y="8376"/>
                      <a:pt x="4465" y="8451"/>
                      <a:pt x="4455" y="8552"/>
                    </a:cubicBezTo>
                    <a:cubicBezTo>
                      <a:pt x="4688" y="8507"/>
                      <a:pt x="4719" y="8684"/>
                      <a:pt x="4909" y="8735"/>
                    </a:cubicBezTo>
                    <a:cubicBezTo>
                      <a:pt x="5119" y="8791"/>
                      <a:pt x="5139" y="8672"/>
                      <a:pt x="5345" y="8779"/>
                    </a:cubicBezTo>
                    <a:cubicBezTo>
                      <a:pt x="5408" y="8516"/>
                      <a:pt x="5132" y="8300"/>
                      <a:pt x="5123" y="8070"/>
                    </a:cubicBezTo>
                    <a:cubicBezTo>
                      <a:pt x="5294" y="8058"/>
                      <a:pt x="5330" y="8167"/>
                      <a:pt x="5444" y="8178"/>
                    </a:cubicBezTo>
                    <a:cubicBezTo>
                      <a:pt x="5560" y="8189"/>
                      <a:pt x="5703" y="8130"/>
                      <a:pt x="5832" y="8140"/>
                    </a:cubicBezTo>
                    <a:cubicBezTo>
                      <a:pt x="5650" y="7815"/>
                      <a:pt x="6143" y="7709"/>
                      <a:pt x="6458" y="7805"/>
                    </a:cubicBezTo>
                    <a:cubicBezTo>
                      <a:pt x="6474" y="7707"/>
                      <a:pt x="6400" y="7657"/>
                      <a:pt x="6265" y="7643"/>
                    </a:cubicBezTo>
                    <a:cubicBezTo>
                      <a:pt x="6378" y="7497"/>
                      <a:pt x="6558" y="7532"/>
                      <a:pt x="6706" y="7425"/>
                    </a:cubicBezTo>
                    <a:cubicBezTo>
                      <a:pt x="6507" y="7287"/>
                      <a:pt x="6412" y="7245"/>
                      <a:pt x="6327" y="7071"/>
                    </a:cubicBezTo>
                    <a:cubicBezTo>
                      <a:pt x="6319" y="7126"/>
                      <a:pt x="6264" y="7181"/>
                      <a:pt x="6244" y="7235"/>
                    </a:cubicBezTo>
                    <a:cubicBezTo>
                      <a:pt x="5888" y="7078"/>
                      <a:pt x="6619" y="6883"/>
                      <a:pt x="6129" y="6754"/>
                    </a:cubicBezTo>
                    <a:cubicBezTo>
                      <a:pt x="6253" y="6654"/>
                      <a:pt x="6399" y="6669"/>
                      <a:pt x="6564" y="6606"/>
                    </a:cubicBezTo>
                    <a:cubicBezTo>
                      <a:pt x="6712" y="6549"/>
                      <a:pt x="6654" y="6448"/>
                      <a:pt x="6842" y="6394"/>
                    </a:cubicBezTo>
                    <a:cubicBezTo>
                      <a:pt x="6910" y="6373"/>
                      <a:pt x="7225" y="6251"/>
                      <a:pt x="7250" y="6284"/>
                    </a:cubicBezTo>
                    <a:cubicBezTo>
                      <a:pt x="7281" y="6326"/>
                      <a:pt x="7060" y="6484"/>
                      <a:pt x="7052" y="6583"/>
                    </a:cubicBezTo>
                    <a:cubicBezTo>
                      <a:pt x="7291" y="6441"/>
                      <a:pt x="7606" y="6390"/>
                      <a:pt x="7431" y="6722"/>
                    </a:cubicBezTo>
                    <a:cubicBezTo>
                      <a:pt x="7701" y="6604"/>
                      <a:pt x="7481" y="6390"/>
                      <a:pt x="7555" y="6210"/>
                    </a:cubicBezTo>
                    <a:cubicBezTo>
                      <a:pt x="7626" y="6040"/>
                      <a:pt x="7985" y="5801"/>
                      <a:pt x="8198" y="5988"/>
                    </a:cubicBezTo>
                    <a:cubicBezTo>
                      <a:pt x="7904" y="6193"/>
                      <a:pt x="8305" y="6241"/>
                      <a:pt x="8429" y="6071"/>
                    </a:cubicBezTo>
                    <a:cubicBezTo>
                      <a:pt x="8472" y="6116"/>
                      <a:pt x="8533" y="6157"/>
                      <a:pt x="8585" y="6197"/>
                    </a:cubicBezTo>
                    <a:cubicBezTo>
                      <a:pt x="8316" y="5990"/>
                      <a:pt x="9148" y="5987"/>
                      <a:pt x="9229" y="5925"/>
                    </a:cubicBezTo>
                    <a:cubicBezTo>
                      <a:pt x="9487" y="5726"/>
                      <a:pt x="9416" y="5490"/>
                      <a:pt x="9685" y="5283"/>
                    </a:cubicBezTo>
                    <a:cubicBezTo>
                      <a:pt x="9863" y="5147"/>
                      <a:pt x="10253" y="4833"/>
                      <a:pt x="10524" y="5041"/>
                    </a:cubicBezTo>
                    <a:cubicBezTo>
                      <a:pt x="10608" y="5105"/>
                      <a:pt x="10753" y="5280"/>
                      <a:pt x="10864" y="5243"/>
                    </a:cubicBezTo>
                    <a:cubicBezTo>
                      <a:pt x="11023" y="5189"/>
                      <a:pt x="11144" y="5076"/>
                      <a:pt x="11326" y="5099"/>
                    </a:cubicBezTo>
                    <a:cubicBezTo>
                      <a:pt x="11102" y="5071"/>
                      <a:pt x="11404" y="4756"/>
                      <a:pt x="11456" y="4699"/>
                    </a:cubicBezTo>
                    <a:cubicBezTo>
                      <a:pt x="11527" y="4622"/>
                      <a:pt x="11603" y="4552"/>
                      <a:pt x="11660" y="4468"/>
                    </a:cubicBezTo>
                    <a:cubicBezTo>
                      <a:pt x="11714" y="4391"/>
                      <a:pt x="11765" y="4274"/>
                      <a:pt x="11862" y="4221"/>
                    </a:cubicBezTo>
                    <a:cubicBezTo>
                      <a:pt x="12029" y="4128"/>
                      <a:pt x="11920" y="3905"/>
                      <a:pt x="11830" y="3806"/>
                    </a:cubicBezTo>
                    <a:cubicBezTo>
                      <a:pt x="11775" y="3746"/>
                      <a:pt x="11872" y="3661"/>
                      <a:pt x="11934" y="3614"/>
                    </a:cubicBezTo>
                    <a:cubicBezTo>
                      <a:pt x="12137" y="3458"/>
                      <a:pt x="12086" y="3845"/>
                      <a:pt x="12019" y="3796"/>
                    </a:cubicBezTo>
                    <a:cubicBezTo>
                      <a:pt x="12261" y="4020"/>
                      <a:pt x="13251" y="3723"/>
                      <a:pt x="12567" y="3492"/>
                    </a:cubicBezTo>
                    <a:cubicBezTo>
                      <a:pt x="12435" y="3447"/>
                      <a:pt x="12006" y="3442"/>
                      <a:pt x="12006" y="3346"/>
                    </a:cubicBezTo>
                    <a:cubicBezTo>
                      <a:pt x="12006" y="3201"/>
                      <a:pt x="12247" y="2922"/>
                      <a:pt x="12460" y="2944"/>
                    </a:cubicBezTo>
                    <a:cubicBezTo>
                      <a:pt x="12286" y="2689"/>
                      <a:pt x="12801" y="2284"/>
                      <a:pt x="13016" y="2119"/>
                    </a:cubicBezTo>
                    <a:cubicBezTo>
                      <a:pt x="13344" y="1867"/>
                      <a:pt x="13731" y="1700"/>
                      <a:pt x="14083" y="1463"/>
                    </a:cubicBezTo>
                    <a:cubicBezTo>
                      <a:pt x="14379" y="1264"/>
                      <a:pt x="14749" y="1120"/>
                      <a:pt x="15105" y="964"/>
                    </a:cubicBezTo>
                    <a:cubicBezTo>
                      <a:pt x="15105" y="971"/>
                      <a:pt x="15517" y="1014"/>
                      <a:pt x="15529" y="1021"/>
                    </a:cubicBezTo>
                    <a:cubicBezTo>
                      <a:pt x="15687" y="1113"/>
                      <a:pt x="15923" y="992"/>
                      <a:pt x="15963" y="850"/>
                    </a:cubicBezTo>
                    <a:cubicBezTo>
                      <a:pt x="15773" y="896"/>
                      <a:pt x="15574" y="883"/>
                      <a:pt x="15386" y="837"/>
                    </a:cubicBezTo>
                    <a:cubicBezTo>
                      <a:pt x="15372" y="833"/>
                      <a:pt x="15499" y="541"/>
                      <a:pt x="15514" y="518"/>
                    </a:cubicBezTo>
                    <a:cubicBezTo>
                      <a:pt x="15578" y="420"/>
                      <a:pt x="15676" y="300"/>
                      <a:pt x="15817" y="259"/>
                    </a:cubicBezTo>
                    <a:cubicBezTo>
                      <a:pt x="15920" y="229"/>
                      <a:pt x="16380" y="24"/>
                      <a:pt x="16380" y="0"/>
                    </a:cubicBezTo>
                    <a:cubicBezTo>
                      <a:pt x="16380" y="165"/>
                      <a:pt x="16668" y="278"/>
                      <a:pt x="16652" y="435"/>
                    </a:cubicBezTo>
                    <a:cubicBezTo>
                      <a:pt x="16646" y="498"/>
                      <a:pt x="16559" y="641"/>
                      <a:pt x="16452" y="641"/>
                    </a:cubicBezTo>
                    <a:cubicBezTo>
                      <a:pt x="16549" y="646"/>
                      <a:pt x="16635" y="599"/>
                      <a:pt x="16729" y="604"/>
                    </a:cubicBezTo>
                    <a:cubicBezTo>
                      <a:pt x="16873" y="611"/>
                      <a:pt x="16972" y="706"/>
                      <a:pt x="17077" y="764"/>
                    </a:cubicBezTo>
                    <a:cubicBezTo>
                      <a:pt x="17199" y="831"/>
                      <a:pt x="17376" y="862"/>
                      <a:pt x="17333" y="1011"/>
                    </a:cubicBezTo>
                    <a:cubicBezTo>
                      <a:pt x="17288" y="1166"/>
                      <a:pt x="17044" y="1219"/>
                      <a:pt x="16903" y="1305"/>
                    </a:cubicBezTo>
                    <a:cubicBezTo>
                      <a:pt x="16763" y="1390"/>
                      <a:pt x="16839" y="1443"/>
                      <a:pt x="16639" y="1501"/>
                    </a:cubicBezTo>
                    <a:cubicBezTo>
                      <a:pt x="16536" y="1532"/>
                      <a:pt x="16424" y="1389"/>
                      <a:pt x="16323" y="1504"/>
                    </a:cubicBezTo>
                    <a:cubicBezTo>
                      <a:pt x="16176" y="1670"/>
                      <a:pt x="16402" y="1848"/>
                      <a:pt x="16145" y="1982"/>
                    </a:cubicBezTo>
                    <a:cubicBezTo>
                      <a:pt x="16210" y="1948"/>
                      <a:pt x="15851" y="1982"/>
                      <a:pt x="15852" y="1982"/>
                    </a:cubicBezTo>
                    <a:cubicBezTo>
                      <a:pt x="15765" y="1958"/>
                      <a:pt x="15646" y="1922"/>
                      <a:pt x="15568" y="1980"/>
                    </a:cubicBezTo>
                    <a:cubicBezTo>
                      <a:pt x="15452" y="2065"/>
                      <a:pt x="15591" y="2063"/>
                      <a:pt x="15637" y="2099"/>
                    </a:cubicBezTo>
                    <a:cubicBezTo>
                      <a:pt x="15697" y="2145"/>
                      <a:pt x="15695" y="2210"/>
                      <a:pt x="15781" y="2248"/>
                    </a:cubicBezTo>
                    <a:cubicBezTo>
                      <a:pt x="15929" y="2313"/>
                      <a:pt x="16103" y="2070"/>
                      <a:pt x="16095" y="2331"/>
                    </a:cubicBezTo>
                    <a:cubicBezTo>
                      <a:pt x="16279" y="2185"/>
                      <a:pt x="16481" y="2579"/>
                      <a:pt x="16507" y="2697"/>
                    </a:cubicBezTo>
                    <a:cubicBezTo>
                      <a:pt x="16546" y="2867"/>
                      <a:pt x="16431" y="2916"/>
                      <a:pt x="16255" y="2977"/>
                    </a:cubicBezTo>
                    <a:cubicBezTo>
                      <a:pt x="16168" y="3007"/>
                      <a:pt x="16094" y="3030"/>
                      <a:pt x="16057" y="3105"/>
                    </a:cubicBezTo>
                    <a:cubicBezTo>
                      <a:pt x="16016" y="3188"/>
                      <a:pt x="16084" y="3290"/>
                      <a:pt x="16213" y="3274"/>
                    </a:cubicBezTo>
                    <a:cubicBezTo>
                      <a:pt x="16353" y="3256"/>
                      <a:pt x="16347" y="3121"/>
                      <a:pt x="16432" y="3060"/>
                    </a:cubicBezTo>
                    <a:cubicBezTo>
                      <a:pt x="16432" y="3066"/>
                      <a:pt x="16764" y="2917"/>
                      <a:pt x="16764" y="2913"/>
                    </a:cubicBezTo>
                    <a:cubicBezTo>
                      <a:pt x="16874" y="2890"/>
                      <a:pt x="17052" y="2907"/>
                      <a:pt x="17167" y="2900"/>
                    </a:cubicBezTo>
                    <a:cubicBezTo>
                      <a:pt x="17193" y="3061"/>
                      <a:pt x="17344" y="2948"/>
                      <a:pt x="17501" y="2929"/>
                    </a:cubicBezTo>
                    <a:cubicBezTo>
                      <a:pt x="17596" y="2917"/>
                      <a:pt x="17856" y="2878"/>
                      <a:pt x="17917" y="2831"/>
                    </a:cubicBezTo>
                    <a:cubicBezTo>
                      <a:pt x="18003" y="2934"/>
                      <a:pt x="18176" y="3060"/>
                      <a:pt x="18042" y="3178"/>
                    </a:cubicBezTo>
                    <a:cubicBezTo>
                      <a:pt x="17939" y="3269"/>
                      <a:pt x="17814" y="3295"/>
                      <a:pt x="17774" y="3427"/>
                    </a:cubicBezTo>
                    <a:cubicBezTo>
                      <a:pt x="17750" y="3506"/>
                      <a:pt x="17771" y="3582"/>
                      <a:pt x="17788" y="3660"/>
                    </a:cubicBezTo>
                    <a:cubicBezTo>
                      <a:pt x="17834" y="3875"/>
                      <a:pt x="17909" y="4079"/>
                      <a:pt x="17985" y="4290"/>
                    </a:cubicBezTo>
                    <a:cubicBezTo>
                      <a:pt x="18018" y="4382"/>
                      <a:pt x="18057" y="4478"/>
                      <a:pt x="18076" y="4573"/>
                    </a:cubicBezTo>
                    <a:cubicBezTo>
                      <a:pt x="18122" y="4799"/>
                      <a:pt x="18346" y="4965"/>
                      <a:pt x="18346" y="5163"/>
                    </a:cubicBezTo>
                    <a:cubicBezTo>
                      <a:pt x="18346" y="5378"/>
                      <a:pt x="18470" y="5511"/>
                      <a:pt x="18659" y="5653"/>
                    </a:cubicBezTo>
                    <a:cubicBezTo>
                      <a:pt x="18526" y="5807"/>
                      <a:pt x="18471" y="5667"/>
                      <a:pt x="18317" y="5704"/>
                    </a:cubicBezTo>
                    <a:cubicBezTo>
                      <a:pt x="18103" y="5757"/>
                      <a:pt x="18095" y="5891"/>
                      <a:pt x="17971" y="6027"/>
                    </a:cubicBezTo>
                    <a:cubicBezTo>
                      <a:pt x="17780" y="6236"/>
                      <a:pt x="18066" y="6488"/>
                      <a:pt x="18049" y="6729"/>
                    </a:cubicBezTo>
                    <a:cubicBezTo>
                      <a:pt x="17893" y="6688"/>
                      <a:pt x="17834" y="6596"/>
                      <a:pt x="17678" y="6590"/>
                    </a:cubicBezTo>
                    <a:cubicBezTo>
                      <a:pt x="17779" y="6733"/>
                      <a:pt x="17703" y="6897"/>
                      <a:pt x="17921" y="6948"/>
                    </a:cubicBezTo>
                    <a:cubicBezTo>
                      <a:pt x="17711" y="7086"/>
                      <a:pt x="17718" y="7036"/>
                      <a:pt x="17670" y="7229"/>
                    </a:cubicBezTo>
                    <a:cubicBezTo>
                      <a:pt x="17620" y="7428"/>
                      <a:pt x="17739" y="7436"/>
                      <a:pt x="17917" y="7622"/>
                    </a:cubicBezTo>
                    <a:cubicBezTo>
                      <a:pt x="18114" y="7828"/>
                      <a:pt x="18217" y="8357"/>
                      <a:pt x="18725" y="8254"/>
                    </a:cubicBezTo>
                    <a:cubicBezTo>
                      <a:pt x="18616" y="8148"/>
                      <a:pt x="18690" y="8023"/>
                      <a:pt x="18799" y="7938"/>
                    </a:cubicBezTo>
                    <a:cubicBezTo>
                      <a:pt x="19084" y="8103"/>
                      <a:pt x="19032" y="8321"/>
                      <a:pt x="19426" y="8389"/>
                    </a:cubicBezTo>
                    <a:cubicBezTo>
                      <a:pt x="19543" y="8409"/>
                      <a:pt x="19611" y="8264"/>
                      <a:pt x="19743" y="8365"/>
                    </a:cubicBezTo>
                    <a:cubicBezTo>
                      <a:pt x="20007" y="8568"/>
                      <a:pt x="19665" y="8500"/>
                      <a:pt x="19632" y="8615"/>
                    </a:cubicBezTo>
                    <a:cubicBezTo>
                      <a:pt x="19581" y="8792"/>
                      <a:pt x="19972" y="9123"/>
                      <a:pt x="20170" y="9105"/>
                    </a:cubicBezTo>
                    <a:cubicBezTo>
                      <a:pt x="20316" y="9091"/>
                      <a:pt x="20481" y="9059"/>
                      <a:pt x="20572" y="9185"/>
                    </a:cubicBezTo>
                    <a:cubicBezTo>
                      <a:pt x="20704" y="9370"/>
                      <a:pt x="20451" y="9316"/>
                      <a:pt x="20369" y="9455"/>
                    </a:cubicBezTo>
                    <a:cubicBezTo>
                      <a:pt x="20222" y="9702"/>
                      <a:pt x="20413" y="9926"/>
                      <a:pt x="20674" y="10048"/>
                    </a:cubicBezTo>
                    <a:cubicBezTo>
                      <a:pt x="21204" y="10296"/>
                      <a:pt x="20729" y="10100"/>
                      <a:pt x="20736" y="10469"/>
                    </a:cubicBezTo>
                    <a:cubicBezTo>
                      <a:pt x="20741" y="10704"/>
                      <a:pt x="21082" y="10839"/>
                      <a:pt x="21289" y="10990"/>
                    </a:cubicBezTo>
                    <a:cubicBezTo>
                      <a:pt x="21436" y="11097"/>
                      <a:pt x="21499" y="11615"/>
                      <a:pt x="21487" y="11784"/>
                    </a:cubicBezTo>
                    <a:close/>
                  </a:path>
                </a:pathLst>
              </a:custGeom>
              <a:solidFill>
                <a:srgbClr val="E60028">
                  <a:alpha val="21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grpSp>
            <p:nvGrpSpPr>
              <p:cNvPr id="239" name="Group 79"/>
              <p:cNvGrpSpPr/>
              <p:nvPr/>
            </p:nvGrpSpPr>
            <p:grpSpPr>
              <a:xfrm>
                <a:off x="34865" y="218099"/>
                <a:ext cx="3695880" cy="3574024"/>
                <a:chOff x="0" y="0"/>
                <a:chExt cx="3695879" cy="3574022"/>
              </a:xfrm>
            </p:grpSpPr>
            <p:sp>
              <p:nvSpPr>
                <p:cNvPr id="240" name="Shape 68"/>
                <p:cNvSpPr/>
                <p:nvPr/>
              </p:nvSpPr>
              <p:spPr>
                <a:xfrm>
                  <a:off x="1917673" y="-1"/>
                  <a:ext cx="80209" cy="1449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1899" h="17267" extrusionOk="0">
                      <a:moveTo>
                        <a:pt x="8419" y="7"/>
                      </a:moveTo>
                      <a:cubicBezTo>
                        <a:pt x="-3865" y="-311"/>
                        <a:pt x="74" y="10810"/>
                        <a:pt x="3059" y="16383"/>
                      </a:cubicBezTo>
                      <a:cubicBezTo>
                        <a:pt x="5688" y="21289"/>
                        <a:pt x="17735" y="4384"/>
                        <a:pt x="8419" y="7"/>
                      </a:cubicBezTo>
                      <a:cubicBezTo>
                        <a:pt x="8419" y="7"/>
                        <a:pt x="8419" y="7"/>
                        <a:pt x="8419" y="7"/>
                      </a:cubicBezTo>
                      <a:close/>
                    </a:path>
                  </a:pathLst>
                </a:custGeom>
                <a:solidFill>
                  <a:srgbClr val="E60028">
                    <a:alpha val="20000"/>
                  </a:srgbClr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1" name="Shape 69"/>
                <p:cNvSpPr/>
                <p:nvPr/>
              </p:nvSpPr>
              <p:spPr>
                <a:xfrm>
                  <a:off x="2553994" y="2800398"/>
                  <a:ext cx="709797" cy="7736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4" h="21323" extrusionOk="0">
                      <a:moveTo>
                        <a:pt x="518" y="977"/>
                      </a:moveTo>
                      <a:cubicBezTo>
                        <a:pt x="157" y="815"/>
                        <a:pt x="-80" y="607"/>
                        <a:pt x="26" y="0"/>
                      </a:cubicBezTo>
                      <a:cubicBezTo>
                        <a:pt x="1616" y="91"/>
                        <a:pt x="2753" y="1802"/>
                        <a:pt x="3957" y="2519"/>
                      </a:cubicBezTo>
                      <a:cubicBezTo>
                        <a:pt x="5343" y="3344"/>
                        <a:pt x="6189" y="4829"/>
                        <a:pt x="7765" y="5765"/>
                      </a:cubicBezTo>
                      <a:cubicBezTo>
                        <a:pt x="9323" y="6690"/>
                        <a:pt x="10982" y="7572"/>
                        <a:pt x="12550" y="8532"/>
                      </a:cubicBezTo>
                      <a:cubicBezTo>
                        <a:pt x="12771" y="8667"/>
                        <a:pt x="14970" y="9753"/>
                        <a:pt x="14977" y="9803"/>
                      </a:cubicBezTo>
                      <a:cubicBezTo>
                        <a:pt x="15084" y="10551"/>
                        <a:pt x="13851" y="10810"/>
                        <a:pt x="13289" y="10747"/>
                      </a:cubicBezTo>
                      <a:cubicBezTo>
                        <a:pt x="13683" y="12604"/>
                        <a:pt x="13894" y="14938"/>
                        <a:pt x="15840" y="16104"/>
                      </a:cubicBezTo>
                      <a:cubicBezTo>
                        <a:pt x="16360" y="16415"/>
                        <a:pt x="16871" y="16114"/>
                        <a:pt x="17318" y="16527"/>
                      </a:cubicBezTo>
                      <a:cubicBezTo>
                        <a:pt x="17353" y="16560"/>
                        <a:pt x="18614" y="17415"/>
                        <a:pt x="18496" y="17390"/>
                      </a:cubicBezTo>
                      <a:cubicBezTo>
                        <a:pt x="19116" y="17522"/>
                        <a:pt x="19625" y="16919"/>
                        <a:pt x="19960" y="17097"/>
                      </a:cubicBezTo>
                      <a:cubicBezTo>
                        <a:pt x="20094" y="17168"/>
                        <a:pt x="21520" y="18400"/>
                        <a:pt x="21065" y="18400"/>
                      </a:cubicBezTo>
                      <a:cubicBezTo>
                        <a:pt x="19836" y="18400"/>
                        <a:pt x="18133" y="17676"/>
                        <a:pt x="18532" y="19670"/>
                      </a:cubicBezTo>
                      <a:cubicBezTo>
                        <a:pt x="18638" y="20195"/>
                        <a:pt x="20026" y="20654"/>
                        <a:pt x="19236" y="21249"/>
                      </a:cubicBezTo>
                      <a:cubicBezTo>
                        <a:pt x="18769" y="21600"/>
                        <a:pt x="18161" y="20612"/>
                        <a:pt x="17734" y="20243"/>
                      </a:cubicBezTo>
                      <a:cubicBezTo>
                        <a:pt x="16833" y="19465"/>
                        <a:pt x="16286" y="18536"/>
                        <a:pt x="15472" y="17585"/>
                      </a:cubicBezTo>
                      <a:cubicBezTo>
                        <a:pt x="15018" y="17056"/>
                        <a:pt x="14784" y="16315"/>
                        <a:pt x="14268" y="15862"/>
                      </a:cubicBezTo>
                      <a:cubicBezTo>
                        <a:pt x="13707" y="15368"/>
                        <a:pt x="12789" y="15239"/>
                        <a:pt x="12305" y="14818"/>
                      </a:cubicBezTo>
                      <a:cubicBezTo>
                        <a:pt x="11355" y="13991"/>
                        <a:pt x="10881" y="12426"/>
                        <a:pt x="9877" y="11496"/>
                      </a:cubicBezTo>
                      <a:cubicBezTo>
                        <a:pt x="9069" y="10748"/>
                        <a:pt x="7921" y="8765"/>
                        <a:pt x="6994" y="8381"/>
                      </a:cubicBezTo>
                      <a:cubicBezTo>
                        <a:pt x="5623" y="7814"/>
                        <a:pt x="4329" y="7620"/>
                        <a:pt x="3464" y="6519"/>
                      </a:cubicBezTo>
                      <a:cubicBezTo>
                        <a:pt x="2825" y="5705"/>
                        <a:pt x="2386" y="3971"/>
                        <a:pt x="940" y="3876"/>
                      </a:cubicBezTo>
                      <a:cubicBezTo>
                        <a:pt x="954" y="3666"/>
                        <a:pt x="1095" y="2934"/>
                        <a:pt x="1186" y="2736"/>
                      </a:cubicBezTo>
                      <a:cubicBezTo>
                        <a:pt x="1456" y="2812"/>
                        <a:pt x="1726" y="2888"/>
                        <a:pt x="1995" y="2964"/>
                      </a:cubicBezTo>
                      <a:cubicBezTo>
                        <a:pt x="2180" y="2169"/>
                        <a:pt x="1527" y="1115"/>
                        <a:pt x="518" y="977"/>
                      </a:cubicBezTo>
                      <a:cubicBezTo>
                        <a:pt x="518" y="977"/>
                        <a:pt x="518" y="977"/>
                        <a:pt x="518" y="977"/>
                      </a:cubicBezTo>
                      <a:close/>
                    </a:path>
                  </a:pathLst>
                </a:custGeom>
                <a:solidFill>
                  <a:srgbClr val="E60028">
                    <a:alpha val="20000"/>
                  </a:srgbClr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2" name="Shape 70"/>
                <p:cNvSpPr/>
                <p:nvPr/>
              </p:nvSpPr>
              <p:spPr>
                <a:xfrm>
                  <a:off x="889103" y="785158"/>
                  <a:ext cx="149967" cy="100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51" h="16443" extrusionOk="0">
                      <a:moveTo>
                        <a:pt x="0" y="11526"/>
                      </a:moveTo>
                      <a:cubicBezTo>
                        <a:pt x="1299" y="11430"/>
                        <a:pt x="4859" y="8171"/>
                        <a:pt x="7930" y="4516"/>
                      </a:cubicBezTo>
                      <a:cubicBezTo>
                        <a:pt x="11075" y="9643"/>
                        <a:pt x="12956" y="2403"/>
                        <a:pt x="16372" y="554"/>
                      </a:cubicBezTo>
                      <a:cubicBezTo>
                        <a:pt x="21600" y="-2277"/>
                        <a:pt x="21258" y="6481"/>
                        <a:pt x="19440" y="9900"/>
                      </a:cubicBezTo>
                      <a:cubicBezTo>
                        <a:pt x="15589" y="17145"/>
                        <a:pt x="2987" y="19323"/>
                        <a:pt x="0" y="11526"/>
                      </a:cubicBezTo>
                      <a:cubicBezTo>
                        <a:pt x="0" y="11526"/>
                        <a:pt x="0" y="11526"/>
                        <a:pt x="0" y="11526"/>
                      </a:cubicBezTo>
                      <a:close/>
                    </a:path>
                  </a:pathLst>
                </a:custGeom>
                <a:solidFill>
                  <a:srgbClr val="E60028">
                    <a:alpha val="20000"/>
                  </a:srgbClr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3" name="Shape 71"/>
                <p:cNvSpPr/>
                <p:nvPr/>
              </p:nvSpPr>
              <p:spPr>
                <a:xfrm>
                  <a:off x="636318" y="881122"/>
                  <a:ext cx="234655" cy="2181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108" h="20733" extrusionOk="0">
                      <a:moveTo>
                        <a:pt x="14839" y="471"/>
                      </a:moveTo>
                      <a:cubicBezTo>
                        <a:pt x="12889" y="-204"/>
                        <a:pt x="12296" y="1448"/>
                        <a:pt x="11002" y="1707"/>
                      </a:cubicBezTo>
                      <a:cubicBezTo>
                        <a:pt x="10506" y="2159"/>
                        <a:pt x="10009" y="2610"/>
                        <a:pt x="9513" y="3062"/>
                      </a:cubicBezTo>
                      <a:cubicBezTo>
                        <a:pt x="8807" y="3241"/>
                        <a:pt x="8935" y="1443"/>
                        <a:pt x="7751" y="1923"/>
                      </a:cubicBezTo>
                      <a:cubicBezTo>
                        <a:pt x="4634" y="3184"/>
                        <a:pt x="6185" y="5887"/>
                        <a:pt x="8340" y="7890"/>
                      </a:cubicBezTo>
                      <a:cubicBezTo>
                        <a:pt x="6203" y="8464"/>
                        <a:pt x="3914" y="7743"/>
                        <a:pt x="1027" y="6949"/>
                      </a:cubicBezTo>
                      <a:cubicBezTo>
                        <a:pt x="1038" y="8661"/>
                        <a:pt x="603" y="7898"/>
                        <a:pt x="1298" y="9421"/>
                      </a:cubicBezTo>
                      <a:cubicBezTo>
                        <a:pt x="-1117" y="10672"/>
                        <a:pt x="536" y="13431"/>
                        <a:pt x="757" y="15664"/>
                      </a:cubicBezTo>
                      <a:cubicBezTo>
                        <a:pt x="1931" y="15731"/>
                        <a:pt x="3174" y="16467"/>
                        <a:pt x="2832" y="18256"/>
                      </a:cubicBezTo>
                      <a:cubicBezTo>
                        <a:pt x="2360" y="20723"/>
                        <a:pt x="5314" y="19998"/>
                        <a:pt x="6443" y="20376"/>
                      </a:cubicBezTo>
                      <a:cubicBezTo>
                        <a:pt x="8015" y="20902"/>
                        <a:pt x="13690" y="21396"/>
                        <a:pt x="9694" y="17549"/>
                      </a:cubicBezTo>
                      <a:cubicBezTo>
                        <a:pt x="9905" y="17274"/>
                        <a:pt x="10115" y="16999"/>
                        <a:pt x="10326" y="16724"/>
                      </a:cubicBezTo>
                      <a:cubicBezTo>
                        <a:pt x="10642" y="17136"/>
                        <a:pt x="10958" y="17549"/>
                        <a:pt x="11274" y="17961"/>
                      </a:cubicBezTo>
                      <a:cubicBezTo>
                        <a:pt x="12044" y="15776"/>
                        <a:pt x="17381" y="9797"/>
                        <a:pt x="17096" y="9186"/>
                      </a:cubicBezTo>
                      <a:cubicBezTo>
                        <a:pt x="16710" y="8356"/>
                        <a:pt x="13552" y="9009"/>
                        <a:pt x="12222" y="7950"/>
                      </a:cubicBezTo>
                      <a:cubicBezTo>
                        <a:pt x="10375" y="6477"/>
                        <a:pt x="8979" y="5319"/>
                        <a:pt x="11184" y="3121"/>
                      </a:cubicBezTo>
                      <a:cubicBezTo>
                        <a:pt x="11662" y="13562"/>
                        <a:pt x="20483" y="3452"/>
                        <a:pt x="15652" y="3650"/>
                      </a:cubicBezTo>
                      <a:cubicBezTo>
                        <a:pt x="16029" y="2474"/>
                        <a:pt x="15724" y="1104"/>
                        <a:pt x="16013" y="0"/>
                      </a:cubicBezTo>
                      <a:cubicBezTo>
                        <a:pt x="15622" y="156"/>
                        <a:pt x="15230" y="314"/>
                        <a:pt x="14839" y="471"/>
                      </a:cubicBezTo>
                      <a:cubicBezTo>
                        <a:pt x="14839" y="471"/>
                        <a:pt x="14839" y="471"/>
                        <a:pt x="14839" y="471"/>
                      </a:cubicBezTo>
                      <a:close/>
                    </a:path>
                  </a:pathLst>
                </a:custGeom>
                <a:solidFill>
                  <a:srgbClr val="E60028">
                    <a:alpha val="19000"/>
                  </a:srgbClr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4" name="Shape 72"/>
                <p:cNvSpPr/>
                <p:nvPr/>
              </p:nvSpPr>
              <p:spPr>
                <a:xfrm>
                  <a:off x="906536" y="1099221"/>
                  <a:ext cx="109350" cy="993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534" h="18729" extrusionOk="0">
                      <a:moveTo>
                        <a:pt x="1414" y="4716"/>
                      </a:moveTo>
                      <a:cubicBezTo>
                        <a:pt x="-2292" y="8692"/>
                        <a:pt x="2468" y="14384"/>
                        <a:pt x="2409" y="18729"/>
                      </a:cubicBezTo>
                      <a:cubicBezTo>
                        <a:pt x="3471" y="13538"/>
                        <a:pt x="19308" y="10180"/>
                        <a:pt x="17370" y="5944"/>
                      </a:cubicBezTo>
                      <a:cubicBezTo>
                        <a:pt x="14445" y="-448"/>
                        <a:pt x="5216" y="-2871"/>
                        <a:pt x="1414" y="4716"/>
                      </a:cubicBezTo>
                      <a:cubicBezTo>
                        <a:pt x="1414" y="4716"/>
                        <a:pt x="1414" y="4716"/>
                        <a:pt x="1414" y="4716"/>
                      </a:cubicBezTo>
                      <a:close/>
                    </a:path>
                  </a:pathLst>
                </a:custGeom>
                <a:solidFill>
                  <a:srgbClr val="E60028">
                    <a:alpha val="21000"/>
                  </a:srgbClr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5" name="Shape 73"/>
                <p:cNvSpPr/>
                <p:nvPr/>
              </p:nvSpPr>
              <p:spPr>
                <a:xfrm>
                  <a:off x="-1" y="1552868"/>
                  <a:ext cx="57637" cy="569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4309" h="17030" extrusionOk="0">
                      <a:moveTo>
                        <a:pt x="5147" y="1096"/>
                      </a:moveTo>
                      <a:cubicBezTo>
                        <a:pt x="-3089" y="8019"/>
                        <a:pt x="-356" y="13203"/>
                        <a:pt x="5762" y="17030"/>
                      </a:cubicBezTo>
                      <a:cubicBezTo>
                        <a:pt x="15971" y="13393"/>
                        <a:pt x="18511" y="-4570"/>
                        <a:pt x="5147" y="1096"/>
                      </a:cubicBezTo>
                      <a:cubicBezTo>
                        <a:pt x="5147" y="1096"/>
                        <a:pt x="5147" y="1096"/>
                        <a:pt x="5147" y="1096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6" name="Shape 74"/>
                <p:cNvSpPr/>
                <p:nvPr/>
              </p:nvSpPr>
              <p:spPr>
                <a:xfrm>
                  <a:off x="3652297" y="3027221"/>
                  <a:ext cx="26152" cy="1570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7" name="Shape 75"/>
                <p:cNvSpPr/>
                <p:nvPr/>
              </p:nvSpPr>
              <p:spPr>
                <a:xfrm>
                  <a:off x="3599997" y="3245322"/>
                  <a:ext cx="26151" cy="1570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8" name="Shape 76"/>
                <p:cNvSpPr/>
                <p:nvPr/>
              </p:nvSpPr>
              <p:spPr>
                <a:xfrm>
                  <a:off x="3669729" y="2835293"/>
                  <a:ext cx="26151" cy="1570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49" name="Shape 77"/>
                <p:cNvSpPr/>
                <p:nvPr/>
              </p:nvSpPr>
              <p:spPr>
                <a:xfrm>
                  <a:off x="2972395" y="1352217"/>
                  <a:ext cx="42562" cy="104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4539" h="17781" extrusionOk="0">
                      <a:moveTo>
                        <a:pt x="422" y="830"/>
                      </a:moveTo>
                      <a:cubicBezTo>
                        <a:pt x="-1672" y="7012"/>
                        <a:pt x="4190" y="15335"/>
                        <a:pt x="14540" y="17781"/>
                      </a:cubicBezTo>
                      <a:cubicBezTo>
                        <a:pt x="9119" y="12324"/>
                        <a:pt x="19928" y="-3819"/>
                        <a:pt x="422" y="830"/>
                      </a:cubicBezTo>
                      <a:cubicBezTo>
                        <a:pt x="422" y="830"/>
                        <a:pt x="422" y="830"/>
                        <a:pt x="422" y="830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  <p:sp>
              <p:nvSpPr>
                <p:cNvPr id="250" name="Shape 78"/>
                <p:cNvSpPr/>
                <p:nvPr/>
              </p:nvSpPr>
              <p:spPr>
                <a:xfrm>
                  <a:off x="3495397" y="2355474"/>
                  <a:ext cx="54224" cy="1186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5510" h="18528" extrusionOk="0">
                      <a:moveTo>
                        <a:pt x="5235" y="0"/>
                      </a:moveTo>
                      <a:cubicBezTo>
                        <a:pt x="2788" y="1676"/>
                        <a:pt x="3423" y="3536"/>
                        <a:pt x="0" y="5073"/>
                      </a:cubicBezTo>
                      <a:cubicBezTo>
                        <a:pt x="7205" y="7997"/>
                        <a:pt x="2771" y="21600"/>
                        <a:pt x="12328" y="17893"/>
                      </a:cubicBezTo>
                      <a:cubicBezTo>
                        <a:pt x="21600" y="14297"/>
                        <a:pt x="7926" y="3464"/>
                        <a:pt x="5235" y="0"/>
                      </a:cubicBezTo>
                      <a:cubicBezTo>
                        <a:pt x="5235" y="0"/>
                        <a:pt x="5235" y="0"/>
                        <a:pt x="5235" y="0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lIns="0" tIns="0" rIns="0" bIns="0" anchor="ctr"/>
                <a:lstStyle/>
                <a:p>
                  <a:pPr defTabSz="536433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sz="600" dirty="0">
                    <a:solidFill>
                      <a:prstClr val="black"/>
                    </a:solidFill>
                    <a:latin typeface="Helvetica Neue"/>
                    <a:cs typeface="Helvetica Neue"/>
                  </a:endParaRPr>
                </a:p>
              </p:txBody>
            </p:sp>
          </p:grpSp>
        </p:grpSp>
        <p:sp>
          <p:nvSpPr>
            <p:cNvPr id="187" name="Shape 82"/>
            <p:cNvSpPr/>
            <p:nvPr/>
          </p:nvSpPr>
          <p:spPr>
            <a:xfrm>
              <a:off x="5699369" y="4840480"/>
              <a:ext cx="943788" cy="1034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17697" y="6950"/>
                  </a:moveTo>
                  <a:cubicBezTo>
                    <a:pt x="17709" y="6978"/>
                    <a:pt x="17725" y="7003"/>
                    <a:pt x="17745" y="7025"/>
                  </a:cubicBezTo>
                  <a:cubicBezTo>
                    <a:pt x="17808" y="7094"/>
                    <a:pt x="17914" y="7136"/>
                    <a:pt x="18067" y="7153"/>
                  </a:cubicBezTo>
                  <a:cubicBezTo>
                    <a:pt x="18040" y="7116"/>
                    <a:pt x="17992" y="7098"/>
                    <a:pt x="17916" y="7073"/>
                  </a:cubicBezTo>
                  <a:cubicBezTo>
                    <a:pt x="17847" y="7051"/>
                    <a:pt x="17755" y="7022"/>
                    <a:pt x="17697" y="6950"/>
                  </a:cubicBezTo>
                  <a:close/>
                  <a:moveTo>
                    <a:pt x="1214" y="21475"/>
                  </a:moveTo>
                  <a:cubicBezTo>
                    <a:pt x="916" y="21188"/>
                    <a:pt x="1087" y="21034"/>
                    <a:pt x="1201" y="20932"/>
                  </a:cubicBezTo>
                  <a:cubicBezTo>
                    <a:pt x="1299" y="20844"/>
                    <a:pt x="1336" y="20804"/>
                    <a:pt x="1275" y="20705"/>
                  </a:cubicBezTo>
                  <a:cubicBezTo>
                    <a:pt x="1228" y="20628"/>
                    <a:pt x="1114" y="20592"/>
                    <a:pt x="914" y="20592"/>
                  </a:cubicBezTo>
                  <a:cubicBezTo>
                    <a:pt x="807" y="20592"/>
                    <a:pt x="692" y="20602"/>
                    <a:pt x="581" y="20612"/>
                  </a:cubicBezTo>
                  <a:cubicBezTo>
                    <a:pt x="479" y="20622"/>
                    <a:pt x="383" y="20630"/>
                    <a:pt x="299" y="20630"/>
                  </a:cubicBezTo>
                  <a:cubicBezTo>
                    <a:pt x="271" y="20630"/>
                    <a:pt x="244" y="20629"/>
                    <a:pt x="220" y="20627"/>
                  </a:cubicBezTo>
                  <a:lnTo>
                    <a:pt x="0" y="20607"/>
                  </a:lnTo>
                  <a:lnTo>
                    <a:pt x="176" y="20484"/>
                  </a:lnTo>
                  <a:cubicBezTo>
                    <a:pt x="469" y="20278"/>
                    <a:pt x="602" y="19993"/>
                    <a:pt x="742" y="19691"/>
                  </a:cubicBezTo>
                  <a:cubicBezTo>
                    <a:pt x="887" y="19379"/>
                    <a:pt x="1037" y="19056"/>
                    <a:pt x="1378" y="18828"/>
                  </a:cubicBezTo>
                  <a:cubicBezTo>
                    <a:pt x="1465" y="18770"/>
                    <a:pt x="1589" y="18742"/>
                    <a:pt x="1757" y="18742"/>
                  </a:cubicBezTo>
                  <a:cubicBezTo>
                    <a:pt x="1847" y="18742"/>
                    <a:pt x="1937" y="18750"/>
                    <a:pt x="2009" y="18757"/>
                  </a:cubicBezTo>
                  <a:cubicBezTo>
                    <a:pt x="2057" y="18761"/>
                    <a:pt x="2098" y="18765"/>
                    <a:pt x="2125" y="18765"/>
                  </a:cubicBezTo>
                  <a:lnTo>
                    <a:pt x="2125" y="18765"/>
                  </a:lnTo>
                  <a:cubicBezTo>
                    <a:pt x="2177" y="18711"/>
                    <a:pt x="2227" y="18642"/>
                    <a:pt x="2206" y="18587"/>
                  </a:cubicBezTo>
                  <a:cubicBezTo>
                    <a:pt x="2189" y="18541"/>
                    <a:pt x="2092" y="18427"/>
                    <a:pt x="1580" y="18364"/>
                  </a:cubicBezTo>
                  <a:cubicBezTo>
                    <a:pt x="1549" y="18361"/>
                    <a:pt x="1541" y="18360"/>
                    <a:pt x="1530" y="18356"/>
                  </a:cubicBezTo>
                  <a:cubicBezTo>
                    <a:pt x="1142" y="18237"/>
                    <a:pt x="1082" y="18114"/>
                    <a:pt x="1035" y="17940"/>
                  </a:cubicBezTo>
                  <a:cubicBezTo>
                    <a:pt x="1009" y="17844"/>
                    <a:pt x="983" y="17745"/>
                    <a:pt x="836" y="17611"/>
                  </a:cubicBezTo>
                  <a:cubicBezTo>
                    <a:pt x="648" y="17439"/>
                    <a:pt x="652" y="17307"/>
                    <a:pt x="689" y="17226"/>
                  </a:cubicBezTo>
                  <a:cubicBezTo>
                    <a:pt x="759" y="17071"/>
                    <a:pt x="984" y="17016"/>
                    <a:pt x="1171" y="17016"/>
                  </a:cubicBezTo>
                  <a:cubicBezTo>
                    <a:pt x="1329" y="17016"/>
                    <a:pt x="1478" y="17052"/>
                    <a:pt x="1591" y="17118"/>
                  </a:cubicBezTo>
                  <a:cubicBezTo>
                    <a:pt x="1732" y="17200"/>
                    <a:pt x="1759" y="17298"/>
                    <a:pt x="1779" y="17370"/>
                  </a:cubicBezTo>
                  <a:cubicBezTo>
                    <a:pt x="1797" y="17435"/>
                    <a:pt x="1805" y="17465"/>
                    <a:pt x="1888" y="17492"/>
                  </a:cubicBezTo>
                  <a:cubicBezTo>
                    <a:pt x="1908" y="17499"/>
                    <a:pt x="1927" y="17502"/>
                    <a:pt x="1946" y="17502"/>
                  </a:cubicBezTo>
                  <a:cubicBezTo>
                    <a:pt x="2011" y="17502"/>
                    <a:pt x="2079" y="17465"/>
                    <a:pt x="2157" y="17422"/>
                  </a:cubicBezTo>
                  <a:cubicBezTo>
                    <a:pt x="2234" y="17380"/>
                    <a:pt x="2322" y="17331"/>
                    <a:pt x="2428" y="17308"/>
                  </a:cubicBezTo>
                  <a:cubicBezTo>
                    <a:pt x="2429" y="17308"/>
                    <a:pt x="2454" y="17301"/>
                    <a:pt x="2492" y="17239"/>
                  </a:cubicBezTo>
                  <a:cubicBezTo>
                    <a:pt x="2579" y="17100"/>
                    <a:pt x="2639" y="16839"/>
                    <a:pt x="2648" y="16660"/>
                  </a:cubicBezTo>
                  <a:lnTo>
                    <a:pt x="2512" y="16784"/>
                  </a:lnTo>
                  <a:lnTo>
                    <a:pt x="2456" y="16689"/>
                  </a:lnTo>
                  <a:cubicBezTo>
                    <a:pt x="2392" y="16580"/>
                    <a:pt x="2241" y="16517"/>
                    <a:pt x="2081" y="16451"/>
                  </a:cubicBezTo>
                  <a:cubicBezTo>
                    <a:pt x="1854" y="16356"/>
                    <a:pt x="1597" y="16250"/>
                    <a:pt x="1541" y="15974"/>
                  </a:cubicBezTo>
                  <a:lnTo>
                    <a:pt x="1540" y="15967"/>
                  </a:lnTo>
                  <a:lnTo>
                    <a:pt x="1540" y="15960"/>
                  </a:lnTo>
                  <a:cubicBezTo>
                    <a:pt x="1540" y="15932"/>
                    <a:pt x="1540" y="15932"/>
                    <a:pt x="1664" y="15727"/>
                  </a:cubicBezTo>
                  <a:cubicBezTo>
                    <a:pt x="1751" y="15585"/>
                    <a:pt x="1932" y="15288"/>
                    <a:pt x="1946" y="15233"/>
                  </a:cubicBezTo>
                  <a:lnTo>
                    <a:pt x="1975" y="15115"/>
                  </a:lnTo>
                  <a:lnTo>
                    <a:pt x="2082" y="15186"/>
                  </a:lnTo>
                  <a:cubicBezTo>
                    <a:pt x="2147" y="15229"/>
                    <a:pt x="2206" y="15250"/>
                    <a:pt x="2263" y="15250"/>
                  </a:cubicBezTo>
                  <a:cubicBezTo>
                    <a:pt x="2417" y="15250"/>
                    <a:pt x="2550" y="15087"/>
                    <a:pt x="2669" y="14942"/>
                  </a:cubicBezTo>
                  <a:cubicBezTo>
                    <a:pt x="2784" y="14801"/>
                    <a:pt x="2884" y="14679"/>
                    <a:pt x="3019" y="14679"/>
                  </a:cubicBezTo>
                  <a:cubicBezTo>
                    <a:pt x="3130" y="14679"/>
                    <a:pt x="3209" y="14766"/>
                    <a:pt x="3264" y="14858"/>
                  </a:cubicBezTo>
                  <a:cubicBezTo>
                    <a:pt x="3307" y="14822"/>
                    <a:pt x="3353" y="14779"/>
                    <a:pt x="3386" y="14742"/>
                  </a:cubicBezTo>
                  <a:cubicBezTo>
                    <a:pt x="3325" y="14674"/>
                    <a:pt x="3301" y="14609"/>
                    <a:pt x="3315" y="14544"/>
                  </a:cubicBezTo>
                  <a:cubicBezTo>
                    <a:pt x="3346" y="14402"/>
                    <a:pt x="3538" y="14335"/>
                    <a:pt x="3760" y="14258"/>
                  </a:cubicBezTo>
                  <a:cubicBezTo>
                    <a:pt x="3876" y="14217"/>
                    <a:pt x="4005" y="14172"/>
                    <a:pt x="4091" y="14119"/>
                  </a:cubicBezTo>
                  <a:cubicBezTo>
                    <a:pt x="4068" y="13986"/>
                    <a:pt x="4128" y="13713"/>
                    <a:pt x="4153" y="13656"/>
                  </a:cubicBezTo>
                  <a:cubicBezTo>
                    <a:pt x="4161" y="13578"/>
                    <a:pt x="4177" y="13525"/>
                    <a:pt x="4189" y="13485"/>
                  </a:cubicBezTo>
                  <a:cubicBezTo>
                    <a:pt x="4212" y="13412"/>
                    <a:pt x="4218" y="13390"/>
                    <a:pt x="4124" y="13252"/>
                  </a:cubicBezTo>
                  <a:cubicBezTo>
                    <a:pt x="4031" y="13117"/>
                    <a:pt x="4002" y="12999"/>
                    <a:pt x="4034" y="12891"/>
                  </a:cubicBezTo>
                  <a:cubicBezTo>
                    <a:pt x="4086" y="12714"/>
                    <a:pt x="4288" y="12617"/>
                    <a:pt x="4484" y="12524"/>
                  </a:cubicBezTo>
                  <a:cubicBezTo>
                    <a:pt x="4620" y="12459"/>
                    <a:pt x="4760" y="12392"/>
                    <a:pt x="4822" y="12308"/>
                  </a:cubicBezTo>
                  <a:cubicBezTo>
                    <a:pt x="4886" y="12219"/>
                    <a:pt x="4972" y="12140"/>
                    <a:pt x="5055" y="12064"/>
                  </a:cubicBezTo>
                  <a:cubicBezTo>
                    <a:pt x="5164" y="11964"/>
                    <a:pt x="5267" y="11869"/>
                    <a:pt x="5313" y="11763"/>
                  </a:cubicBezTo>
                  <a:cubicBezTo>
                    <a:pt x="5331" y="11723"/>
                    <a:pt x="5350" y="11639"/>
                    <a:pt x="5369" y="11558"/>
                  </a:cubicBezTo>
                  <a:cubicBezTo>
                    <a:pt x="5421" y="11329"/>
                    <a:pt x="5457" y="11187"/>
                    <a:pt x="5552" y="11142"/>
                  </a:cubicBezTo>
                  <a:cubicBezTo>
                    <a:pt x="5713" y="11065"/>
                    <a:pt x="5763" y="10903"/>
                    <a:pt x="5820" y="10715"/>
                  </a:cubicBezTo>
                  <a:cubicBezTo>
                    <a:pt x="5871" y="10546"/>
                    <a:pt x="5924" y="10372"/>
                    <a:pt x="6067" y="10240"/>
                  </a:cubicBezTo>
                  <a:cubicBezTo>
                    <a:pt x="6298" y="10029"/>
                    <a:pt x="6340" y="9839"/>
                    <a:pt x="6388" y="9619"/>
                  </a:cubicBezTo>
                  <a:cubicBezTo>
                    <a:pt x="6423" y="9460"/>
                    <a:pt x="6459" y="9296"/>
                    <a:pt x="6567" y="9109"/>
                  </a:cubicBezTo>
                  <a:cubicBezTo>
                    <a:pt x="6634" y="8995"/>
                    <a:pt x="6743" y="8860"/>
                    <a:pt x="6840" y="8742"/>
                  </a:cubicBezTo>
                  <a:cubicBezTo>
                    <a:pt x="6881" y="8691"/>
                    <a:pt x="6920" y="8643"/>
                    <a:pt x="6952" y="8602"/>
                  </a:cubicBezTo>
                  <a:cubicBezTo>
                    <a:pt x="6998" y="8541"/>
                    <a:pt x="7081" y="8511"/>
                    <a:pt x="7161" y="8481"/>
                  </a:cubicBezTo>
                  <a:cubicBezTo>
                    <a:pt x="7196" y="8469"/>
                    <a:pt x="7255" y="8447"/>
                    <a:pt x="7281" y="8429"/>
                  </a:cubicBezTo>
                  <a:lnTo>
                    <a:pt x="7226" y="8142"/>
                  </a:lnTo>
                  <a:lnTo>
                    <a:pt x="7243" y="8117"/>
                  </a:lnTo>
                  <a:cubicBezTo>
                    <a:pt x="7247" y="8110"/>
                    <a:pt x="7705" y="7403"/>
                    <a:pt x="8018" y="7403"/>
                  </a:cubicBezTo>
                  <a:cubicBezTo>
                    <a:pt x="8102" y="7403"/>
                    <a:pt x="8203" y="7445"/>
                    <a:pt x="8237" y="7632"/>
                  </a:cubicBezTo>
                  <a:cubicBezTo>
                    <a:pt x="8459" y="7606"/>
                    <a:pt x="8630" y="7487"/>
                    <a:pt x="8810" y="7363"/>
                  </a:cubicBezTo>
                  <a:cubicBezTo>
                    <a:pt x="9031" y="7209"/>
                    <a:pt x="9282" y="7035"/>
                    <a:pt x="9654" y="7035"/>
                  </a:cubicBezTo>
                  <a:cubicBezTo>
                    <a:pt x="9659" y="7035"/>
                    <a:pt x="9665" y="7035"/>
                    <a:pt x="9670" y="7035"/>
                  </a:cubicBezTo>
                  <a:cubicBezTo>
                    <a:pt x="9662" y="6931"/>
                    <a:pt x="9692" y="6838"/>
                    <a:pt x="9760" y="6756"/>
                  </a:cubicBezTo>
                  <a:cubicBezTo>
                    <a:pt x="9994" y="6473"/>
                    <a:pt x="10631" y="6414"/>
                    <a:pt x="11124" y="6414"/>
                  </a:cubicBezTo>
                  <a:cubicBezTo>
                    <a:pt x="11151" y="6414"/>
                    <a:pt x="11153" y="6414"/>
                    <a:pt x="11172" y="6335"/>
                  </a:cubicBezTo>
                  <a:cubicBezTo>
                    <a:pt x="11178" y="6309"/>
                    <a:pt x="11184" y="6281"/>
                    <a:pt x="11194" y="6253"/>
                  </a:cubicBezTo>
                  <a:cubicBezTo>
                    <a:pt x="11226" y="6161"/>
                    <a:pt x="11282" y="6114"/>
                    <a:pt x="11362" y="6114"/>
                  </a:cubicBezTo>
                  <a:cubicBezTo>
                    <a:pt x="11396" y="6114"/>
                    <a:pt x="11427" y="6124"/>
                    <a:pt x="11455" y="6133"/>
                  </a:cubicBezTo>
                  <a:cubicBezTo>
                    <a:pt x="11474" y="6139"/>
                    <a:pt x="11494" y="6145"/>
                    <a:pt x="11507" y="6145"/>
                  </a:cubicBezTo>
                  <a:cubicBezTo>
                    <a:pt x="11512" y="6145"/>
                    <a:pt x="11517" y="6144"/>
                    <a:pt x="11526" y="6138"/>
                  </a:cubicBezTo>
                  <a:cubicBezTo>
                    <a:pt x="11583" y="6096"/>
                    <a:pt x="11633" y="6054"/>
                    <a:pt x="11682" y="6013"/>
                  </a:cubicBezTo>
                  <a:cubicBezTo>
                    <a:pt x="11790" y="5924"/>
                    <a:pt x="11893" y="5839"/>
                    <a:pt x="12039" y="5772"/>
                  </a:cubicBezTo>
                  <a:lnTo>
                    <a:pt x="11799" y="5553"/>
                  </a:lnTo>
                  <a:lnTo>
                    <a:pt x="11944" y="5516"/>
                  </a:lnTo>
                  <a:cubicBezTo>
                    <a:pt x="12076" y="5482"/>
                    <a:pt x="12128" y="5456"/>
                    <a:pt x="12148" y="5442"/>
                  </a:cubicBezTo>
                  <a:cubicBezTo>
                    <a:pt x="12128" y="5423"/>
                    <a:pt x="12084" y="5393"/>
                    <a:pt x="12056" y="5375"/>
                  </a:cubicBezTo>
                  <a:cubicBezTo>
                    <a:pt x="11962" y="5312"/>
                    <a:pt x="11846" y="5234"/>
                    <a:pt x="11871" y="5120"/>
                  </a:cubicBezTo>
                  <a:cubicBezTo>
                    <a:pt x="11898" y="4999"/>
                    <a:pt x="11944" y="4943"/>
                    <a:pt x="11985" y="4893"/>
                  </a:cubicBezTo>
                  <a:cubicBezTo>
                    <a:pt x="12011" y="4862"/>
                    <a:pt x="12035" y="4832"/>
                    <a:pt x="12057" y="4783"/>
                  </a:cubicBezTo>
                  <a:cubicBezTo>
                    <a:pt x="12070" y="4755"/>
                    <a:pt x="12083" y="4727"/>
                    <a:pt x="12096" y="4699"/>
                  </a:cubicBezTo>
                  <a:cubicBezTo>
                    <a:pt x="12205" y="4470"/>
                    <a:pt x="12284" y="4305"/>
                    <a:pt x="11977" y="4093"/>
                  </a:cubicBezTo>
                  <a:lnTo>
                    <a:pt x="11911" y="4048"/>
                  </a:lnTo>
                  <a:lnTo>
                    <a:pt x="11956" y="3985"/>
                  </a:lnTo>
                  <a:cubicBezTo>
                    <a:pt x="12040" y="3870"/>
                    <a:pt x="12204" y="3702"/>
                    <a:pt x="12316" y="3601"/>
                  </a:cubicBezTo>
                  <a:lnTo>
                    <a:pt x="12409" y="3518"/>
                  </a:lnTo>
                  <a:lnTo>
                    <a:pt x="12458" y="3629"/>
                  </a:lnTo>
                  <a:cubicBezTo>
                    <a:pt x="12531" y="3796"/>
                    <a:pt x="12697" y="3957"/>
                    <a:pt x="12874" y="4128"/>
                  </a:cubicBezTo>
                  <a:cubicBezTo>
                    <a:pt x="13133" y="4379"/>
                    <a:pt x="13402" y="4639"/>
                    <a:pt x="13402" y="4959"/>
                  </a:cubicBezTo>
                  <a:cubicBezTo>
                    <a:pt x="13402" y="5233"/>
                    <a:pt x="13452" y="5270"/>
                    <a:pt x="13455" y="5272"/>
                  </a:cubicBezTo>
                  <a:cubicBezTo>
                    <a:pt x="13525" y="5270"/>
                    <a:pt x="13732" y="5009"/>
                    <a:pt x="13831" y="4884"/>
                  </a:cubicBezTo>
                  <a:cubicBezTo>
                    <a:pt x="13889" y="4810"/>
                    <a:pt x="13937" y="4751"/>
                    <a:pt x="13978" y="4705"/>
                  </a:cubicBezTo>
                  <a:cubicBezTo>
                    <a:pt x="13695" y="4597"/>
                    <a:pt x="13723" y="4371"/>
                    <a:pt x="13744" y="4199"/>
                  </a:cubicBezTo>
                  <a:cubicBezTo>
                    <a:pt x="13757" y="4093"/>
                    <a:pt x="13770" y="3993"/>
                    <a:pt x="13730" y="3911"/>
                  </a:cubicBezTo>
                  <a:cubicBezTo>
                    <a:pt x="13718" y="3886"/>
                    <a:pt x="13640" y="3836"/>
                    <a:pt x="13583" y="3799"/>
                  </a:cubicBezTo>
                  <a:cubicBezTo>
                    <a:pt x="13455" y="3717"/>
                    <a:pt x="13310" y="3624"/>
                    <a:pt x="13297" y="3493"/>
                  </a:cubicBezTo>
                  <a:cubicBezTo>
                    <a:pt x="13291" y="3425"/>
                    <a:pt x="13321" y="3360"/>
                    <a:pt x="13387" y="3299"/>
                  </a:cubicBezTo>
                  <a:cubicBezTo>
                    <a:pt x="13571" y="3131"/>
                    <a:pt x="13969" y="2619"/>
                    <a:pt x="13909" y="2389"/>
                  </a:cubicBezTo>
                  <a:cubicBezTo>
                    <a:pt x="13896" y="2338"/>
                    <a:pt x="13862" y="2307"/>
                    <a:pt x="13797" y="2288"/>
                  </a:cubicBezTo>
                  <a:lnTo>
                    <a:pt x="13726" y="2267"/>
                  </a:lnTo>
                  <a:lnTo>
                    <a:pt x="13738" y="2200"/>
                  </a:lnTo>
                  <a:cubicBezTo>
                    <a:pt x="13802" y="1820"/>
                    <a:pt x="14115" y="1672"/>
                    <a:pt x="14417" y="1529"/>
                  </a:cubicBezTo>
                  <a:cubicBezTo>
                    <a:pt x="14667" y="1411"/>
                    <a:pt x="14902" y="1300"/>
                    <a:pt x="15017" y="1065"/>
                  </a:cubicBezTo>
                  <a:cubicBezTo>
                    <a:pt x="15077" y="942"/>
                    <a:pt x="15136" y="817"/>
                    <a:pt x="15194" y="693"/>
                  </a:cubicBezTo>
                  <a:cubicBezTo>
                    <a:pt x="15267" y="538"/>
                    <a:pt x="15343" y="378"/>
                    <a:pt x="15422" y="221"/>
                  </a:cubicBezTo>
                  <a:cubicBezTo>
                    <a:pt x="15496" y="72"/>
                    <a:pt x="15591" y="0"/>
                    <a:pt x="15713" y="0"/>
                  </a:cubicBezTo>
                  <a:cubicBezTo>
                    <a:pt x="15809" y="0"/>
                    <a:pt x="15896" y="45"/>
                    <a:pt x="15989" y="93"/>
                  </a:cubicBezTo>
                  <a:cubicBezTo>
                    <a:pt x="16077" y="138"/>
                    <a:pt x="16167" y="185"/>
                    <a:pt x="16253" y="185"/>
                  </a:cubicBezTo>
                  <a:cubicBezTo>
                    <a:pt x="16524" y="185"/>
                    <a:pt x="16711" y="245"/>
                    <a:pt x="16824" y="368"/>
                  </a:cubicBezTo>
                  <a:cubicBezTo>
                    <a:pt x="17006" y="568"/>
                    <a:pt x="16945" y="880"/>
                    <a:pt x="16885" y="1182"/>
                  </a:cubicBezTo>
                  <a:cubicBezTo>
                    <a:pt x="16869" y="1265"/>
                    <a:pt x="16852" y="1352"/>
                    <a:pt x="16841" y="1432"/>
                  </a:cubicBezTo>
                  <a:cubicBezTo>
                    <a:pt x="16821" y="1583"/>
                    <a:pt x="16695" y="1710"/>
                    <a:pt x="16573" y="1833"/>
                  </a:cubicBezTo>
                  <a:cubicBezTo>
                    <a:pt x="16471" y="1937"/>
                    <a:pt x="16365" y="2043"/>
                    <a:pt x="16327" y="2158"/>
                  </a:cubicBezTo>
                  <a:cubicBezTo>
                    <a:pt x="16314" y="2194"/>
                    <a:pt x="16348" y="2271"/>
                    <a:pt x="16381" y="2345"/>
                  </a:cubicBezTo>
                  <a:cubicBezTo>
                    <a:pt x="16437" y="2475"/>
                    <a:pt x="16508" y="2636"/>
                    <a:pt x="16472" y="2822"/>
                  </a:cubicBezTo>
                  <a:cubicBezTo>
                    <a:pt x="16404" y="3177"/>
                    <a:pt x="16269" y="3526"/>
                    <a:pt x="16138" y="3864"/>
                  </a:cubicBezTo>
                  <a:cubicBezTo>
                    <a:pt x="16059" y="4068"/>
                    <a:pt x="15977" y="4279"/>
                    <a:pt x="15911" y="4488"/>
                  </a:cubicBezTo>
                  <a:lnTo>
                    <a:pt x="15887" y="4565"/>
                  </a:lnTo>
                  <a:cubicBezTo>
                    <a:pt x="15789" y="4870"/>
                    <a:pt x="15753" y="4984"/>
                    <a:pt x="15825" y="5311"/>
                  </a:cubicBezTo>
                  <a:cubicBezTo>
                    <a:pt x="15848" y="5412"/>
                    <a:pt x="15902" y="5471"/>
                    <a:pt x="15949" y="5522"/>
                  </a:cubicBezTo>
                  <a:cubicBezTo>
                    <a:pt x="15997" y="5574"/>
                    <a:pt x="16047" y="5628"/>
                    <a:pt x="16038" y="5707"/>
                  </a:cubicBezTo>
                  <a:cubicBezTo>
                    <a:pt x="16028" y="5791"/>
                    <a:pt x="15955" y="5872"/>
                    <a:pt x="15767" y="6005"/>
                  </a:cubicBezTo>
                  <a:cubicBezTo>
                    <a:pt x="15668" y="6074"/>
                    <a:pt x="15667" y="6152"/>
                    <a:pt x="15666" y="6250"/>
                  </a:cubicBezTo>
                  <a:cubicBezTo>
                    <a:pt x="15664" y="6378"/>
                    <a:pt x="15662" y="6554"/>
                    <a:pt x="15357" y="6630"/>
                  </a:cubicBezTo>
                  <a:cubicBezTo>
                    <a:pt x="15153" y="6681"/>
                    <a:pt x="14955" y="6950"/>
                    <a:pt x="14824" y="7128"/>
                  </a:cubicBezTo>
                  <a:lnTo>
                    <a:pt x="14783" y="7183"/>
                  </a:lnTo>
                  <a:cubicBezTo>
                    <a:pt x="14657" y="7352"/>
                    <a:pt x="14483" y="7438"/>
                    <a:pt x="14265" y="7439"/>
                  </a:cubicBezTo>
                  <a:cubicBezTo>
                    <a:pt x="14014" y="7439"/>
                    <a:pt x="13748" y="7326"/>
                    <a:pt x="13514" y="7227"/>
                  </a:cubicBezTo>
                  <a:cubicBezTo>
                    <a:pt x="13453" y="7201"/>
                    <a:pt x="13395" y="7177"/>
                    <a:pt x="13341" y="7156"/>
                  </a:cubicBezTo>
                  <a:cubicBezTo>
                    <a:pt x="13367" y="7462"/>
                    <a:pt x="13681" y="7651"/>
                    <a:pt x="14023" y="7809"/>
                  </a:cubicBezTo>
                  <a:lnTo>
                    <a:pt x="14039" y="7816"/>
                  </a:lnTo>
                  <a:cubicBezTo>
                    <a:pt x="14421" y="7993"/>
                    <a:pt x="14515" y="8014"/>
                    <a:pt x="14538" y="8014"/>
                  </a:cubicBezTo>
                  <a:cubicBezTo>
                    <a:pt x="14603" y="8014"/>
                    <a:pt x="14620" y="8004"/>
                    <a:pt x="14620" y="8004"/>
                  </a:cubicBezTo>
                  <a:cubicBezTo>
                    <a:pt x="14618" y="8002"/>
                    <a:pt x="14616" y="7977"/>
                    <a:pt x="14615" y="7961"/>
                  </a:cubicBezTo>
                  <a:cubicBezTo>
                    <a:pt x="14609" y="7894"/>
                    <a:pt x="14598" y="7783"/>
                    <a:pt x="14726" y="7704"/>
                  </a:cubicBezTo>
                  <a:cubicBezTo>
                    <a:pt x="14917" y="7585"/>
                    <a:pt x="15103" y="7503"/>
                    <a:pt x="15283" y="7423"/>
                  </a:cubicBezTo>
                  <a:cubicBezTo>
                    <a:pt x="15682" y="7246"/>
                    <a:pt x="16027" y="7093"/>
                    <a:pt x="16263" y="6595"/>
                  </a:cubicBezTo>
                  <a:cubicBezTo>
                    <a:pt x="16352" y="6410"/>
                    <a:pt x="16337" y="6262"/>
                    <a:pt x="16323" y="6119"/>
                  </a:cubicBezTo>
                  <a:cubicBezTo>
                    <a:pt x="16302" y="5915"/>
                    <a:pt x="16281" y="5704"/>
                    <a:pt x="16562" y="5447"/>
                  </a:cubicBezTo>
                  <a:cubicBezTo>
                    <a:pt x="16691" y="5329"/>
                    <a:pt x="16826" y="5269"/>
                    <a:pt x="16962" y="5269"/>
                  </a:cubicBezTo>
                  <a:cubicBezTo>
                    <a:pt x="17200" y="5269"/>
                    <a:pt x="17381" y="5443"/>
                    <a:pt x="17527" y="5582"/>
                  </a:cubicBezTo>
                  <a:cubicBezTo>
                    <a:pt x="17548" y="5602"/>
                    <a:pt x="17569" y="5622"/>
                    <a:pt x="17589" y="5640"/>
                  </a:cubicBezTo>
                  <a:cubicBezTo>
                    <a:pt x="17801" y="5835"/>
                    <a:pt x="17752" y="6134"/>
                    <a:pt x="17704" y="6423"/>
                  </a:cubicBezTo>
                  <a:cubicBezTo>
                    <a:pt x="17696" y="6474"/>
                    <a:pt x="17687" y="6525"/>
                    <a:pt x="17681" y="6574"/>
                  </a:cubicBezTo>
                  <a:cubicBezTo>
                    <a:pt x="17714" y="6496"/>
                    <a:pt x="17764" y="6436"/>
                    <a:pt x="17808" y="6383"/>
                  </a:cubicBezTo>
                  <a:cubicBezTo>
                    <a:pt x="17886" y="6288"/>
                    <a:pt x="17933" y="6231"/>
                    <a:pt x="17892" y="6111"/>
                  </a:cubicBezTo>
                  <a:cubicBezTo>
                    <a:pt x="17846" y="5980"/>
                    <a:pt x="17836" y="5880"/>
                    <a:pt x="17828" y="5792"/>
                  </a:cubicBezTo>
                  <a:cubicBezTo>
                    <a:pt x="17812" y="5633"/>
                    <a:pt x="17801" y="5528"/>
                    <a:pt x="17578" y="5323"/>
                  </a:cubicBezTo>
                  <a:cubicBezTo>
                    <a:pt x="17501" y="5252"/>
                    <a:pt x="17372" y="5220"/>
                    <a:pt x="17248" y="5188"/>
                  </a:cubicBezTo>
                  <a:lnTo>
                    <a:pt x="17180" y="5171"/>
                  </a:lnTo>
                  <a:cubicBezTo>
                    <a:pt x="17180" y="5171"/>
                    <a:pt x="17069" y="5070"/>
                    <a:pt x="17021" y="5026"/>
                  </a:cubicBezTo>
                  <a:lnTo>
                    <a:pt x="16885" y="5151"/>
                  </a:lnTo>
                  <a:lnTo>
                    <a:pt x="16843" y="5146"/>
                  </a:lnTo>
                  <a:cubicBezTo>
                    <a:pt x="16792" y="5140"/>
                    <a:pt x="16741" y="5139"/>
                    <a:pt x="16699" y="5139"/>
                  </a:cubicBezTo>
                  <a:lnTo>
                    <a:pt x="16608" y="5140"/>
                  </a:lnTo>
                  <a:cubicBezTo>
                    <a:pt x="16408" y="5140"/>
                    <a:pt x="16205" y="5112"/>
                    <a:pt x="16127" y="4776"/>
                  </a:cubicBezTo>
                  <a:cubicBezTo>
                    <a:pt x="16099" y="4657"/>
                    <a:pt x="16206" y="4398"/>
                    <a:pt x="16414" y="3962"/>
                  </a:cubicBezTo>
                  <a:cubicBezTo>
                    <a:pt x="16435" y="3917"/>
                    <a:pt x="16454" y="3878"/>
                    <a:pt x="16467" y="3848"/>
                  </a:cubicBezTo>
                  <a:cubicBezTo>
                    <a:pt x="16514" y="3745"/>
                    <a:pt x="16579" y="3651"/>
                    <a:pt x="16642" y="3560"/>
                  </a:cubicBezTo>
                  <a:cubicBezTo>
                    <a:pt x="16762" y="3385"/>
                    <a:pt x="16867" y="3233"/>
                    <a:pt x="16811" y="3072"/>
                  </a:cubicBezTo>
                  <a:cubicBezTo>
                    <a:pt x="16777" y="2973"/>
                    <a:pt x="16765" y="2868"/>
                    <a:pt x="16753" y="2767"/>
                  </a:cubicBezTo>
                  <a:cubicBezTo>
                    <a:pt x="16731" y="2574"/>
                    <a:pt x="16712" y="2408"/>
                    <a:pt x="16559" y="2319"/>
                  </a:cubicBezTo>
                  <a:lnTo>
                    <a:pt x="16467" y="2266"/>
                  </a:lnTo>
                  <a:lnTo>
                    <a:pt x="16544" y="2195"/>
                  </a:lnTo>
                  <a:cubicBezTo>
                    <a:pt x="16691" y="2061"/>
                    <a:pt x="16883" y="1948"/>
                    <a:pt x="17069" y="1839"/>
                  </a:cubicBezTo>
                  <a:cubicBezTo>
                    <a:pt x="17280" y="1715"/>
                    <a:pt x="17480" y="1597"/>
                    <a:pt x="17565" y="1474"/>
                  </a:cubicBezTo>
                  <a:cubicBezTo>
                    <a:pt x="17629" y="1381"/>
                    <a:pt x="17634" y="1248"/>
                    <a:pt x="17638" y="1119"/>
                  </a:cubicBezTo>
                  <a:cubicBezTo>
                    <a:pt x="17644" y="926"/>
                    <a:pt x="17653" y="662"/>
                    <a:pt x="17979" y="662"/>
                  </a:cubicBezTo>
                  <a:cubicBezTo>
                    <a:pt x="17999" y="662"/>
                    <a:pt x="18020" y="663"/>
                    <a:pt x="18042" y="665"/>
                  </a:cubicBezTo>
                  <a:lnTo>
                    <a:pt x="18150" y="675"/>
                  </a:lnTo>
                  <a:lnTo>
                    <a:pt x="18117" y="769"/>
                  </a:lnTo>
                  <a:cubicBezTo>
                    <a:pt x="18055" y="943"/>
                    <a:pt x="18046" y="1123"/>
                    <a:pt x="18037" y="1313"/>
                  </a:cubicBezTo>
                  <a:cubicBezTo>
                    <a:pt x="18031" y="1433"/>
                    <a:pt x="18024" y="1557"/>
                    <a:pt x="18004" y="1680"/>
                  </a:cubicBezTo>
                  <a:cubicBezTo>
                    <a:pt x="17979" y="1828"/>
                    <a:pt x="17907" y="1912"/>
                    <a:pt x="17843" y="1987"/>
                  </a:cubicBezTo>
                  <a:cubicBezTo>
                    <a:pt x="17768" y="2075"/>
                    <a:pt x="17708" y="2145"/>
                    <a:pt x="17727" y="2324"/>
                  </a:cubicBezTo>
                  <a:cubicBezTo>
                    <a:pt x="17751" y="2548"/>
                    <a:pt x="17862" y="2692"/>
                    <a:pt x="18119" y="2826"/>
                  </a:cubicBezTo>
                  <a:cubicBezTo>
                    <a:pt x="18179" y="2792"/>
                    <a:pt x="18240" y="2758"/>
                    <a:pt x="18301" y="2724"/>
                  </a:cubicBezTo>
                  <a:lnTo>
                    <a:pt x="18359" y="2691"/>
                  </a:lnTo>
                  <a:lnTo>
                    <a:pt x="18383" y="2712"/>
                  </a:lnTo>
                  <a:cubicBezTo>
                    <a:pt x="18370" y="2698"/>
                    <a:pt x="18357" y="2684"/>
                    <a:pt x="18345" y="2671"/>
                  </a:cubicBezTo>
                  <a:cubicBezTo>
                    <a:pt x="18098" y="2400"/>
                    <a:pt x="17884" y="2167"/>
                    <a:pt x="17912" y="1992"/>
                  </a:cubicBezTo>
                  <a:cubicBezTo>
                    <a:pt x="17921" y="1936"/>
                    <a:pt x="17953" y="1889"/>
                    <a:pt x="18006" y="1857"/>
                  </a:cubicBezTo>
                  <a:cubicBezTo>
                    <a:pt x="18082" y="1810"/>
                    <a:pt x="18159" y="1787"/>
                    <a:pt x="18233" y="1787"/>
                  </a:cubicBezTo>
                  <a:cubicBezTo>
                    <a:pt x="18376" y="1787"/>
                    <a:pt x="18478" y="1871"/>
                    <a:pt x="18559" y="1939"/>
                  </a:cubicBezTo>
                  <a:cubicBezTo>
                    <a:pt x="18593" y="1968"/>
                    <a:pt x="18645" y="2011"/>
                    <a:pt x="18667" y="2011"/>
                  </a:cubicBezTo>
                  <a:cubicBezTo>
                    <a:pt x="18670" y="2011"/>
                    <a:pt x="18677" y="2008"/>
                    <a:pt x="18688" y="1999"/>
                  </a:cubicBezTo>
                  <a:cubicBezTo>
                    <a:pt x="18739" y="1956"/>
                    <a:pt x="18735" y="1917"/>
                    <a:pt x="18719" y="1833"/>
                  </a:cubicBezTo>
                  <a:cubicBezTo>
                    <a:pt x="18700" y="1728"/>
                    <a:pt x="18673" y="1583"/>
                    <a:pt x="18862" y="1446"/>
                  </a:cubicBezTo>
                  <a:lnTo>
                    <a:pt x="18868" y="1441"/>
                  </a:lnTo>
                  <a:lnTo>
                    <a:pt x="18882" y="1434"/>
                  </a:lnTo>
                  <a:lnTo>
                    <a:pt x="18921" y="1505"/>
                  </a:lnTo>
                  <a:lnTo>
                    <a:pt x="18948" y="1527"/>
                  </a:lnTo>
                  <a:lnTo>
                    <a:pt x="18991" y="1552"/>
                  </a:lnTo>
                  <a:cubicBezTo>
                    <a:pt x="19005" y="1532"/>
                    <a:pt x="19003" y="1510"/>
                    <a:pt x="18999" y="1503"/>
                  </a:cubicBezTo>
                  <a:cubicBezTo>
                    <a:pt x="18999" y="1504"/>
                    <a:pt x="19006" y="1517"/>
                    <a:pt x="19040" y="1551"/>
                  </a:cubicBezTo>
                  <a:cubicBezTo>
                    <a:pt x="19132" y="1642"/>
                    <a:pt x="19324" y="1782"/>
                    <a:pt x="19438" y="1865"/>
                  </a:cubicBezTo>
                  <a:cubicBezTo>
                    <a:pt x="19514" y="1921"/>
                    <a:pt x="19541" y="1941"/>
                    <a:pt x="19554" y="1954"/>
                  </a:cubicBezTo>
                  <a:cubicBezTo>
                    <a:pt x="19583" y="1983"/>
                    <a:pt x="19605" y="2011"/>
                    <a:pt x="19625" y="2040"/>
                  </a:cubicBezTo>
                  <a:cubicBezTo>
                    <a:pt x="19664" y="2095"/>
                    <a:pt x="19694" y="2159"/>
                    <a:pt x="19716" y="2232"/>
                  </a:cubicBezTo>
                  <a:lnTo>
                    <a:pt x="19718" y="2237"/>
                  </a:lnTo>
                  <a:lnTo>
                    <a:pt x="19719" y="2243"/>
                  </a:lnTo>
                  <a:cubicBezTo>
                    <a:pt x="19732" y="2332"/>
                    <a:pt x="19711" y="2430"/>
                    <a:pt x="19656" y="2534"/>
                  </a:cubicBezTo>
                  <a:lnTo>
                    <a:pt x="19632" y="2579"/>
                  </a:lnTo>
                  <a:lnTo>
                    <a:pt x="19577" y="2579"/>
                  </a:lnTo>
                  <a:cubicBezTo>
                    <a:pt x="19423" y="2579"/>
                    <a:pt x="19295" y="2622"/>
                    <a:pt x="19251" y="2689"/>
                  </a:cubicBezTo>
                  <a:cubicBezTo>
                    <a:pt x="19250" y="2692"/>
                    <a:pt x="19248" y="2694"/>
                    <a:pt x="19247" y="2697"/>
                  </a:cubicBezTo>
                  <a:lnTo>
                    <a:pt x="19317" y="2774"/>
                  </a:lnTo>
                  <a:cubicBezTo>
                    <a:pt x="19377" y="2840"/>
                    <a:pt x="19426" y="2889"/>
                    <a:pt x="19470" y="2931"/>
                  </a:cubicBezTo>
                  <a:cubicBezTo>
                    <a:pt x="19632" y="3090"/>
                    <a:pt x="19689" y="3161"/>
                    <a:pt x="19716" y="3466"/>
                  </a:cubicBezTo>
                  <a:cubicBezTo>
                    <a:pt x="19750" y="3858"/>
                    <a:pt x="19647" y="3939"/>
                    <a:pt x="19446" y="4058"/>
                  </a:cubicBezTo>
                  <a:cubicBezTo>
                    <a:pt x="19370" y="4104"/>
                    <a:pt x="19283" y="4156"/>
                    <a:pt x="19182" y="4248"/>
                  </a:cubicBezTo>
                  <a:cubicBezTo>
                    <a:pt x="18985" y="4429"/>
                    <a:pt x="18888" y="4569"/>
                    <a:pt x="18896" y="4665"/>
                  </a:cubicBezTo>
                  <a:cubicBezTo>
                    <a:pt x="18903" y="4757"/>
                    <a:pt x="19009" y="4829"/>
                    <a:pt x="19143" y="4921"/>
                  </a:cubicBezTo>
                  <a:cubicBezTo>
                    <a:pt x="19289" y="5021"/>
                    <a:pt x="19467" y="5142"/>
                    <a:pt x="19567" y="5338"/>
                  </a:cubicBezTo>
                  <a:cubicBezTo>
                    <a:pt x="19701" y="5281"/>
                    <a:pt x="19722" y="5269"/>
                    <a:pt x="19889" y="5177"/>
                  </a:cubicBezTo>
                  <a:lnTo>
                    <a:pt x="20045" y="5090"/>
                  </a:lnTo>
                  <a:lnTo>
                    <a:pt x="20044" y="5234"/>
                  </a:lnTo>
                  <a:cubicBezTo>
                    <a:pt x="20043" y="5273"/>
                    <a:pt x="20110" y="5390"/>
                    <a:pt x="20164" y="5484"/>
                  </a:cubicBezTo>
                  <a:cubicBezTo>
                    <a:pt x="20292" y="5710"/>
                    <a:pt x="20438" y="5966"/>
                    <a:pt x="20356" y="6153"/>
                  </a:cubicBezTo>
                  <a:cubicBezTo>
                    <a:pt x="20334" y="6203"/>
                    <a:pt x="20297" y="6244"/>
                    <a:pt x="20246" y="6275"/>
                  </a:cubicBezTo>
                  <a:cubicBezTo>
                    <a:pt x="20312" y="6416"/>
                    <a:pt x="20300" y="6593"/>
                    <a:pt x="20209" y="6757"/>
                  </a:cubicBezTo>
                  <a:cubicBezTo>
                    <a:pt x="20120" y="6917"/>
                    <a:pt x="19979" y="7022"/>
                    <a:pt x="19831" y="7042"/>
                  </a:cubicBezTo>
                  <a:cubicBezTo>
                    <a:pt x="19842" y="7129"/>
                    <a:pt x="19850" y="7219"/>
                    <a:pt x="19858" y="7307"/>
                  </a:cubicBezTo>
                  <a:cubicBezTo>
                    <a:pt x="19882" y="7564"/>
                    <a:pt x="19906" y="7828"/>
                    <a:pt x="20000" y="8022"/>
                  </a:cubicBezTo>
                  <a:cubicBezTo>
                    <a:pt x="20015" y="8052"/>
                    <a:pt x="20103" y="8097"/>
                    <a:pt x="20167" y="8129"/>
                  </a:cubicBezTo>
                  <a:cubicBezTo>
                    <a:pt x="20289" y="8190"/>
                    <a:pt x="20428" y="8259"/>
                    <a:pt x="20444" y="8379"/>
                  </a:cubicBezTo>
                  <a:cubicBezTo>
                    <a:pt x="20454" y="8454"/>
                    <a:pt x="20415" y="8527"/>
                    <a:pt x="20326" y="8603"/>
                  </a:cubicBezTo>
                  <a:cubicBezTo>
                    <a:pt x="20215" y="8697"/>
                    <a:pt x="20296" y="8957"/>
                    <a:pt x="20345" y="9112"/>
                  </a:cubicBezTo>
                  <a:lnTo>
                    <a:pt x="20354" y="9140"/>
                  </a:lnTo>
                  <a:cubicBezTo>
                    <a:pt x="20364" y="9172"/>
                    <a:pt x="20353" y="9197"/>
                    <a:pt x="20334" y="9237"/>
                  </a:cubicBezTo>
                  <a:cubicBezTo>
                    <a:pt x="20317" y="9273"/>
                    <a:pt x="20267" y="9384"/>
                    <a:pt x="20293" y="9420"/>
                  </a:cubicBezTo>
                  <a:cubicBezTo>
                    <a:pt x="20303" y="9434"/>
                    <a:pt x="20338" y="9442"/>
                    <a:pt x="20386" y="9442"/>
                  </a:cubicBezTo>
                  <a:cubicBezTo>
                    <a:pt x="20671" y="9442"/>
                    <a:pt x="20855" y="9801"/>
                    <a:pt x="20874" y="9994"/>
                  </a:cubicBezTo>
                  <a:cubicBezTo>
                    <a:pt x="20886" y="10114"/>
                    <a:pt x="20847" y="10212"/>
                    <a:pt x="20813" y="10298"/>
                  </a:cubicBezTo>
                  <a:cubicBezTo>
                    <a:pt x="20769" y="10410"/>
                    <a:pt x="20737" y="10491"/>
                    <a:pt x="20810" y="10601"/>
                  </a:cubicBezTo>
                  <a:cubicBezTo>
                    <a:pt x="20848" y="10658"/>
                    <a:pt x="20961" y="10693"/>
                    <a:pt x="21105" y="10693"/>
                  </a:cubicBezTo>
                  <a:cubicBezTo>
                    <a:pt x="21237" y="10693"/>
                    <a:pt x="21329" y="10664"/>
                    <a:pt x="21349" y="10648"/>
                  </a:cubicBezTo>
                  <a:lnTo>
                    <a:pt x="21452" y="10567"/>
                  </a:lnTo>
                  <a:lnTo>
                    <a:pt x="21490" y="10686"/>
                  </a:lnTo>
                  <a:cubicBezTo>
                    <a:pt x="21600" y="11031"/>
                    <a:pt x="21569" y="11364"/>
                    <a:pt x="21391" y="11735"/>
                  </a:cubicBezTo>
                  <a:cubicBezTo>
                    <a:pt x="21352" y="11817"/>
                    <a:pt x="21283" y="11887"/>
                    <a:pt x="21216" y="11955"/>
                  </a:cubicBezTo>
                  <a:cubicBezTo>
                    <a:pt x="21132" y="12040"/>
                    <a:pt x="21053" y="12121"/>
                    <a:pt x="21041" y="12212"/>
                  </a:cubicBezTo>
                  <a:cubicBezTo>
                    <a:pt x="21042" y="12236"/>
                    <a:pt x="21089" y="12319"/>
                    <a:pt x="21120" y="12373"/>
                  </a:cubicBezTo>
                  <a:cubicBezTo>
                    <a:pt x="21186" y="12487"/>
                    <a:pt x="21260" y="12617"/>
                    <a:pt x="21260" y="12730"/>
                  </a:cubicBezTo>
                  <a:cubicBezTo>
                    <a:pt x="21260" y="13118"/>
                    <a:pt x="20689" y="13653"/>
                    <a:pt x="20624" y="13712"/>
                  </a:cubicBezTo>
                  <a:cubicBezTo>
                    <a:pt x="20530" y="13798"/>
                    <a:pt x="20494" y="13878"/>
                    <a:pt x="20513" y="13957"/>
                  </a:cubicBezTo>
                  <a:cubicBezTo>
                    <a:pt x="20562" y="14155"/>
                    <a:pt x="20945" y="14345"/>
                    <a:pt x="21288" y="14457"/>
                  </a:cubicBezTo>
                  <a:lnTo>
                    <a:pt x="21368" y="14483"/>
                  </a:lnTo>
                  <a:lnTo>
                    <a:pt x="21341" y="14557"/>
                  </a:lnTo>
                  <a:cubicBezTo>
                    <a:pt x="21265" y="14766"/>
                    <a:pt x="20366" y="15417"/>
                    <a:pt x="20154" y="15417"/>
                  </a:cubicBezTo>
                  <a:cubicBezTo>
                    <a:pt x="20127" y="15417"/>
                    <a:pt x="20103" y="15410"/>
                    <a:pt x="20083" y="15397"/>
                  </a:cubicBezTo>
                  <a:cubicBezTo>
                    <a:pt x="19924" y="15290"/>
                    <a:pt x="19655" y="15164"/>
                    <a:pt x="19423" y="15164"/>
                  </a:cubicBezTo>
                  <a:cubicBezTo>
                    <a:pt x="19190" y="15164"/>
                    <a:pt x="19070" y="15294"/>
                    <a:pt x="19059" y="15562"/>
                  </a:cubicBezTo>
                  <a:lnTo>
                    <a:pt x="19051" y="15727"/>
                  </a:lnTo>
                  <a:lnTo>
                    <a:pt x="18914" y="15620"/>
                  </a:lnTo>
                  <a:cubicBezTo>
                    <a:pt x="18806" y="15534"/>
                    <a:pt x="18730" y="15523"/>
                    <a:pt x="18670" y="15523"/>
                  </a:cubicBezTo>
                  <a:cubicBezTo>
                    <a:pt x="18638" y="15523"/>
                    <a:pt x="18604" y="15527"/>
                    <a:pt x="18568" y="15531"/>
                  </a:cubicBezTo>
                  <a:cubicBezTo>
                    <a:pt x="18527" y="15535"/>
                    <a:pt x="18485" y="15540"/>
                    <a:pt x="18438" y="15540"/>
                  </a:cubicBezTo>
                  <a:cubicBezTo>
                    <a:pt x="18384" y="15540"/>
                    <a:pt x="18334" y="15534"/>
                    <a:pt x="18284" y="15521"/>
                  </a:cubicBezTo>
                  <a:cubicBezTo>
                    <a:pt x="18090" y="15470"/>
                    <a:pt x="18023" y="15376"/>
                    <a:pt x="17978" y="15313"/>
                  </a:cubicBezTo>
                  <a:cubicBezTo>
                    <a:pt x="17943" y="15264"/>
                    <a:pt x="17939" y="15262"/>
                    <a:pt x="17911" y="15262"/>
                  </a:cubicBezTo>
                  <a:cubicBezTo>
                    <a:pt x="17874" y="15262"/>
                    <a:pt x="17814" y="15277"/>
                    <a:pt x="17733" y="15305"/>
                  </a:cubicBezTo>
                  <a:cubicBezTo>
                    <a:pt x="17670" y="15327"/>
                    <a:pt x="17599" y="15338"/>
                    <a:pt x="17515" y="15338"/>
                  </a:cubicBezTo>
                  <a:cubicBezTo>
                    <a:pt x="17310" y="15338"/>
                    <a:pt x="17067" y="15269"/>
                    <a:pt x="16853" y="15208"/>
                  </a:cubicBezTo>
                  <a:cubicBezTo>
                    <a:pt x="16722" y="15171"/>
                    <a:pt x="16599" y="15136"/>
                    <a:pt x="16499" y="15121"/>
                  </a:cubicBezTo>
                  <a:cubicBezTo>
                    <a:pt x="16434" y="15111"/>
                    <a:pt x="16375" y="15101"/>
                    <a:pt x="16320" y="15091"/>
                  </a:cubicBezTo>
                  <a:cubicBezTo>
                    <a:pt x="16175" y="15067"/>
                    <a:pt x="16061" y="15048"/>
                    <a:pt x="15975" y="15048"/>
                  </a:cubicBezTo>
                  <a:cubicBezTo>
                    <a:pt x="15806" y="15048"/>
                    <a:pt x="15722" y="15113"/>
                    <a:pt x="15525" y="15517"/>
                  </a:cubicBezTo>
                  <a:cubicBezTo>
                    <a:pt x="15496" y="15577"/>
                    <a:pt x="15498" y="15713"/>
                    <a:pt x="15499" y="15823"/>
                  </a:cubicBezTo>
                  <a:cubicBezTo>
                    <a:pt x="15501" y="15985"/>
                    <a:pt x="15500" y="16079"/>
                    <a:pt x="15452" y="16134"/>
                  </a:cubicBezTo>
                  <a:cubicBezTo>
                    <a:pt x="15398" y="16196"/>
                    <a:pt x="15252" y="16248"/>
                    <a:pt x="15017" y="16327"/>
                  </a:cubicBezTo>
                  <a:cubicBezTo>
                    <a:pt x="14876" y="16375"/>
                    <a:pt x="14717" y="16429"/>
                    <a:pt x="14658" y="16467"/>
                  </a:cubicBezTo>
                  <a:cubicBezTo>
                    <a:pt x="14568" y="16528"/>
                    <a:pt x="14539" y="16586"/>
                    <a:pt x="14503" y="16661"/>
                  </a:cubicBezTo>
                  <a:cubicBezTo>
                    <a:pt x="14455" y="16761"/>
                    <a:pt x="14400" y="16875"/>
                    <a:pt x="14197" y="16983"/>
                  </a:cubicBezTo>
                  <a:cubicBezTo>
                    <a:pt x="14103" y="17034"/>
                    <a:pt x="14027" y="17119"/>
                    <a:pt x="13946" y="17209"/>
                  </a:cubicBezTo>
                  <a:cubicBezTo>
                    <a:pt x="13901" y="17259"/>
                    <a:pt x="13854" y="17310"/>
                    <a:pt x="13804" y="17357"/>
                  </a:cubicBezTo>
                  <a:cubicBezTo>
                    <a:pt x="13695" y="17456"/>
                    <a:pt x="13527" y="17505"/>
                    <a:pt x="13291" y="17505"/>
                  </a:cubicBezTo>
                  <a:cubicBezTo>
                    <a:pt x="13116" y="17505"/>
                    <a:pt x="12936" y="17479"/>
                    <a:pt x="12791" y="17458"/>
                  </a:cubicBezTo>
                  <a:cubicBezTo>
                    <a:pt x="12700" y="17445"/>
                    <a:pt x="12623" y="17433"/>
                    <a:pt x="12579" y="17433"/>
                  </a:cubicBezTo>
                  <a:cubicBezTo>
                    <a:pt x="12578" y="17433"/>
                    <a:pt x="12577" y="17433"/>
                    <a:pt x="12576" y="17433"/>
                  </a:cubicBezTo>
                  <a:cubicBezTo>
                    <a:pt x="12537" y="17474"/>
                    <a:pt x="12468" y="17514"/>
                    <a:pt x="12350" y="17514"/>
                  </a:cubicBezTo>
                  <a:cubicBezTo>
                    <a:pt x="12149" y="17514"/>
                    <a:pt x="11878" y="17400"/>
                    <a:pt x="11661" y="17309"/>
                  </a:cubicBezTo>
                  <a:cubicBezTo>
                    <a:pt x="11575" y="17273"/>
                    <a:pt x="11501" y="17242"/>
                    <a:pt x="11452" y="17227"/>
                  </a:cubicBezTo>
                  <a:cubicBezTo>
                    <a:pt x="11322" y="17188"/>
                    <a:pt x="11310" y="17035"/>
                    <a:pt x="11298" y="16901"/>
                  </a:cubicBezTo>
                  <a:cubicBezTo>
                    <a:pt x="11295" y="16857"/>
                    <a:pt x="11289" y="16789"/>
                    <a:pt x="11278" y="16756"/>
                  </a:cubicBezTo>
                  <a:cubicBezTo>
                    <a:pt x="11250" y="16769"/>
                    <a:pt x="11181" y="16814"/>
                    <a:pt x="11041" y="16967"/>
                  </a:cubicBezTo>
                  <a:lnTo>
                    <a:pt x="11021" y="16988"/>
                  </a:lnTo>
                  <a:cubicBezTo>
                    <a:pt x="10857" y="17167"/>
                    <a:pt x="10802" y="17227"/>
                    <a:pt x="10880" y="17442"/>
                  </a:cubicBezTo>
                  <a:cubicBezTo>
                    <a:pt x="10954" y="17644"/>
                    <a:pt x="10811" y="17707"/>
                    <a:pt x="10742" y="17738"/>
                  </a:cubicBezTo>
                  <a:cubicBezTo>
                    <a:pt x="10676" y="17766"/>
                    <a:pt x="10676" y="17766"/>
                    <a:pt x="10699" y="17825"/>
                  </a:cubicBezTo>
                  <a:cubicBezTo>
                    <a:pt x="10715" y="17866"/>
                    <a:pt x="10842" y="17946"/>
                    <a:pt x="10935" y="18004"/>
                  </a:cubicBezTo>
                  <a:cubicBezTo>
                    <a:pt x="11127" y="18124"/>
                    <a:pt x="11325" y="18248"/>
                    <a:pt x="11342" y="18410"/>
                  </a:cubicBezTo>
                  <a:cubicBezTo>
                    <a:pt x="11349" y="18484"/>
                    <a:pt x="11318" y="18553"/>
                    <a:pt x="11249" y="18616"/>
                  </a:cubicBezTo>
                  <a:cubicBezTo>
                    <a:pt x="11126" y="18729"/>
                    <a:pt x="11024" y="18796"/>
                    <a:pt x="10935" y="18855"/>
                  </a:cubicBezTo>
                  <a:cubicBezTo>
                    <a:pt x="10774" y="18961"/>
                    <a:pt x="10667" y="19031"/>
                    <a:pt x="10543" y="19322"/>
                  </a:cubicBezTo>
                  <a:cubicBezTo>
                    <a:pt x="10492" y="19439"/>
                    <a:pt x="10383" y="19531"/>
                    <a:pt x="10278" y="19620"/>
                  </a:cubicBezTo>
                  <a:cubicBezTo>
                    <a:pt x="10143" y="19735"/>
                    <a:pt x="10015" y="19843"/>
                    <a:pt x="10016" y="19992"/>
                  </a:cubicBezTo>
                  <a:cubicBezTo>
                    <a:pt x="10016" y="20032"/>
                    <a:pt x="10023" y="20074"/>
                    <a:pt x="10039" y="20126"/>
                  </a:cubicBezTo>
                  <a:lnTo>
                    <a:pt x="10063" y="20207"/>
                  </a:lnTo>
                  <a:lnTo>
                    <a:pt x="9974" y="20225"/>
                  </a:lnTo>
                  <a:cubicBezTo>
                    <a:pt x="9928" y="20235"/>
                    <a:pt x="9887" y="20239"/>
                    <a:pt x="9847" y="20239"/>
                  </a:cubicBezTo>
                  <a:cubicBezTo>
                    <a:pt x="9836" y="20239"/>
                    <a:pt x="9825" y="20239"/>
                    <a:pt x="9813" y="20238"/>
                  </a:cubicBezTo>
                  <a:cubicBezTo>
                    <a:pt x="9646" y="20227"/>
                    <a:pt x="9591" y="20121"/>
                    <a:pt x="9554" y="20051"/>
                  </a:cubicBezTo>
                  <a:cubicBezTo>
                    <a:pt x="9539" y="20023"/>
                    <a:pt x="9523" y="19993"/>
                    <a:pt x="9509" y="19989"/>
                  </a:cubicBezTo>
                  <a:cubicBezTo>
                    <a:pt x="9439" y="19968"/>
                    <a:pt x="8946" y="19843"/>
                    <a:pt x="8877" y="19833"/>
                  </a:cubicBezTo>
                  <a:cubicBezTo>
                    <a:pt x="8745" y="19838"/>
                    <a:pt x="8664" y="19885"/>
                    <a:pt x="8579" y="19935"/>
                  </a:cubicBezTo>
                  <a:cubicBezTo>
                    <a:pt x="8497" y="19983"/>
                    <a:pt x="8411" y="20033"/>
                    <a:pt x="8290" y="20033"/>
                  </a:cubicBezTo>
                  <a:lnTo>
                    <a:pt x="7848" y="20033"/>
                  </a:lnTo>
                  <a:cubicBezTo>
                    <a:pt x="7444" y="20033"/>
                    <a:pt x="7105" y="20029"/>
                    <a:pt x="6761" y="20010"/>
                  </a:cubicBezTo>
                  <a:cubicBezTo>
                    <a:pt x="6709" y="20007"/>
                    <a:pt x="6657" y="20005"/>
                    <a:pt x="6605" y="20005"/>
                  </a:cubicBezTo>
                  <a:cubicBezTo>
                    <a:pt x="6507" y="20005"/>
                    <a:pt x="6406" y="20010"/>
                    <a:pt x="6309" y="20014"/>
                  </a:cubicBezTo>
                  <a:cubicBezTo>
                    <a:pt x="6210" y="20018"/>
                    <a:pt x="6107" y="20022"/>
                    <a:pt x="6005" y="20022"/>
                  </a:cubicBezTo>
                  <a:cubicBezTo>
                    <a:pt x="5931" y="20022"/>
                    <a:pt x="5865" y="20020"/>
                    <a:pt x="5802" y="20015"/>
                  </a:cubicBezTo>
                  <a:cubicBezTo>
                    <a:pt x="5667" y="20006"/>
                    <a:pt x="5542" y="19971"/>
                    <a:pt x="5421" y="19937"/>
                  </a:cubicBezTo>
                  <a:cubicBezTo>
                    <a:pt x="5338" y="19914"/>
                    <a:pt x="5260" y="19892"/>
                    <a:pt x="5179" y="19878"/>
                  </a:cubicBezTo>
                  <a:cubicBezTo>
                    <a:pt x="5112" y="19867"/>
                    <a:pt x="5038" y="19861"/>
                    <a:pt x="4946" y="19861"/>
                  </a:cubicBezTo>
                  <a:cubicBezTo>
                    <a:pt x="4892" y="19861"/>
                    <a:pt x="4838" y="19863"/>
                    <a:pt x="4784" y="19865"/>
                  </a:cubicBezTo>
                  <a:cubicBezTo>
                    <a:pt x="4727" y="19866"/>
                    <a:pt x="4671" y="19868"/>
                    <a:pt x="4615" y="19868"/>
                  </a:cubicBezTo>
                  <a:cubicBezTo>
                    <a:pt x="4560" y="19868"/>
                    <a:pt x="4512" y="19867"/>
                    <a:pt x="4467" y="19863"/>
                  </a:cubicBezTo>
                  <a:cubicBezTo>
                    <a:pt x="4445" y="19861"/>
                    <a:pt x="4424" y="19861"/>
                    <a:pt x="4401" y="19861"/>
                  </a:cubicBezTo>
                  <a:cubicBezTo>
                    <a:pt x="4339" y="19861"/>
                    <a:pt x="4274" y="19866"/>
                    <a:pt x="4205" y="19872"/>
                  </a:cubicBezTo>
                  <a:cubicBezTo>
                    <a:pt x="4134" y="19878"/>
                    <a:pt x="4060" y="19884"/>
                    <a:pt x="3987" y="19884"/>
                  </a:cubicBezTo>
                  <a:cubicBezTo>
                    <a:pt x="3873" y="19884"/>
                    <a:pt x="3783" y="19869"/>
                    <a:pt x="3703" y="19837"/>
                  </a:cubicBezTo>
                  <a:cubicBezTo>
                    <a:pt x="3608" y="19799"/>
                    <a:pt x="3534" y="19729"/>
                    <a:pt x="3462" y="19662"/>
                  </a:cubicBezTo>
                  <a:cubicBezTo>
                    <a:pt x="3373" y="19579"/>
                    <a:pt x="3289" y="19500"/>
                    <a:pt x="3184" y="19499"/>
                  </a:cubicBezTo>
                  <a:lnTo>
                    <a:pt x="3169" y="19499"/>
                  </a:lnTo>
                  <a:cubicBezTo>
                    <a:pt x="3023" y="19499"/>
                    <a:pt x="2966" y="19524"/>
                    <a:pt x="2943" y="19546"/>
                  </a:cubicBezTo>
                  <a:cubicBezTo>
                    <a:pt x="2910" y="19577"/>
                    <a:pt x="2912" y="19642"/>
                    <a:pt x="2914" y="19717"/>
                  </a:cubicBezTo>
                  <a:cubicBezTo>
                    <a:pt x="2917" y="19825"/>
                    <a:pt x="2922" y="19967"/>
                    <a:pt x="2813" y="20089"/>
                  </a:cubicBezTo>
                  <a:cubicBezTo>
                    <a:pt x="2963" y="20191"/>
                    <a:pt x="3107" y="20313"/>
                    <a:pt x="3257" y="20466"/>
                  </a:cubicBezTo>
                  <a:lnTo>
                    <a:pt x="3306" y="20515"/>
                  </a:lnTo>
                  <a:lnTo>
                    <a:pt x="3261" y="20568"/>
                  </a:lnTo>
                  <a:cubicBezTo>
                    <a:pt x="3166" y="20681"/>
                    <a:pt x="3055" y="20738"/>
                    <a:pt x="2931" y="20738"/>
                  </a:cubicBezTo>
                  <a:cubicBezTo>
                    <a:pt x="2798" y="20738"/>
                    <a:pt x="2673" y="20674"/>
                    <a:pt x="2552" y="20613"/>
                  </a:cubicBezTo>
                  <a:cubicBezTo>
                    <a:pt x="2439" y="20555"/>
                    <a:pt x="2332" y="20501"/>
                    <a:pt x="2231" y="20501"/>
                  </a:cubicBezTo>
                  <a:cubicBezTo>
                    <a:pt x="2179" y="20501"/>
                    <a:pt x="2099" y="20513"/>
                    <a:pt x="1999" y="20619"/>
                  </a:cubicBezTo>
                  <a:cubicBezTo>
                    <a:pt x="1979" y="20640"/>
                    <a:pt x="2010" y="20714"/>
                    <a:pt x="2036" y="20773"/>
                  </a:cubicBezTo>
                  <a:cubicBezTo>
                    <a:pt x="2079" y="20874"/>
                    <a:pt x="2128" y="20987"/>
                    <a:pt x="2071" y="21094"/>
                  </a:cubicBezTo>
                  <a:cubicBezTo>
                    <a:pt x="2032" y="21166"/>
                    <a:pt x="1955" y="21217"/>
                    <a:pt x="1833" y="21250"/>
                  </a:cubicBezTo>
                  <a:cubicBezTo>
                    <a:pt x="1783" y="21263"/>
                    <a:pt x="1731" y="21270"/>
                    <a:pt x="1674" y="21270"/>
                  </a:cubicBezTo>
                  <a:cubicBezTo>
                    <a:pt x="1626" y="21270"/>
                    <a:pt x="1583" y="21265"/>
                    <a:pt x="1544" y="21261"/>
                  </a:cubicBezTo>
                  <a:cubicBezTo>
                    <a:pt x="1515" y="21258"/>
                    <a:pt x="1489" y="21255"/>
                    <a:pt x="1464" y="21255"/>
                  </a:cubicBezTo>
                  <a:cubicBezTo>
                    <a:pt x="1425" y="21255"/>
                    <a:pt x="1385" y="21255"/>
                    <a:pt x="1364" y="21428"/>
                  </a:cubicBezTo>
                  <a:lnTo>
                    <a:pt x="1344" y="21600"/>
                  </a:lnTo>
                  <a:cubicBezTo>
                    <a:pt x="1344" y="21600"/>
                    <a:pt x="1214" y="21475"/>
                    <a:pt x="1214" y="21475"/>
                  </a:cubicBezTo>
                  <a:close/>
                </a:path>
              </a:pathLst>
            </a:custGeom>
            <a:solidFill>
              <a:srgbClr val="E60028">
                <a:alpha val="21000"/>
              </a:srgb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>
                <a:solidFill>
                  <a:prstClr val="black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88" name="Shape 83"/>
            <p:cNvSpPr/>
            <p:nvPr/>
          </p:nvSpPr>
          <p:spPr>
            <a:xfrm>
              <a:off x="4977381" y="5080445"/>
              <a:ext cx="635983" cy="525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600" extrusionOk="0">
                  <a:moveTo>
                    <a:pt x="5213" y="21600"/>
                  </a:moveTo>
                  <a:cubicBezTo>
                    <a:pt x="5077" y="21600"/>
                    <a:pt x="4946" y="21581"/>
                    <a:pt x="4808" y="21560"/>
                  </a:cubicBezTo>
                  <a:cubicBezTo>
                    <a:pt x="4669" y="21539"/>
                    <a:pt x="4526" y="21518"/>
                    <a:pt x="4376" y="21518"/>
                  </a:cubicBezTo>
                  <a:cubicBezTo>
                    <a:pt x="3965" y="21518"/>
                    <a:pt x="3697" y="20739"/>
                    <a:pt x="3461" y="20052"/>
                  </a:cubicBezTo>
                  <a:cubicBezTo>
                    <a:pt x="3371" y="19789"/>
                    <a:pt x="3286" y="19541"/>
                    <a:pt x="3212" y="19400"/>
                  </a:cubicBezTo>
                  <a:cubicBezTo>
                    <a:pt x="3140" y="19263"/>
                    <a:pt x="3013" y="19129"/>
                    <a:pt x="2890" y="18999"/>
                  </a:cubicBezTo>
                  <a:cubicBezTo>
                    <a:pt x="2631" y="18726"/>
                    <a:pt x="2337" y="18416"/>
                    <a:pt x="2444" y="17959"/>
                  </a:cubicBezTo>
                  <a:cubicBezTo>
                    <a:pt x="2598" y="17304"/>
                    <a:pt x="2341" y="17083"/>
                    <a:pt x="2016" y="16802"/>
                  </a:cubicBezTo>
                  <a:cubicBezTo>
                    <a:pt x="1778" y="16597"/>
                    <a:pt x="1508" y="16364"/>
                    <a:pt x="1422" y="15934"/>
                  </a:cubicBezTo>
                  <a:cubicBezTo>
                    <a:pt x="1390" y="15772"/>
                    <a:pt x="1292" y="15623"/>
                    <a:pt x="1197" y="15478"/>
                  </a:cubicBezTo>
                  <a:cubicBezTo>
                    <a:pt x="1020" y="15209"/>
                    <a:pt x="800" y="14874"/>
                    <a:pt x="1070" y="14438"/>
                  </a:cubicBezTo>
                  <a:cubicBezTo>
                    <a:pt x="1376" y="13943"/>
                    <a:pt x="1265" y="13525"/>
                    <a:pt x="1147" y="13082"/>
                  </a:cubicBezTo>
                  <a:cubicBezTo>
                    <a:pt x="1047" y="12708"/>
                    <a:pt x="944" y="12321"/>
                    <a:pt x="1155" y="11948"/>
                  </a:cubicBezTo>
                  <a:cubicBezTo>
                    <a:pt x="1280" y="11725"/>
                    <a:pt x="1418" y="11582"/>
                    <a:pt x="1540" y="11456"/>
                  </a:cubicBezTo>
                  <a:cubicBezTo>
                    <a:pt x="1778" y="11210"/>
                    <a:pt x="1934" y="11048"/>
                    <a:pt x="1873" y="10412"/>
                  </a:cubicBezTo>
                  <a:cubicBezTo>
                    <a:pt x="1828" y="9951"/>
                    <a:pt x="1620" y="9793"/>
                    <a:pt x="1357" y="9593"/>
                  </a:cubicBezTo>
                  <a:cubicBezTo>
                    <a:pt x="1180" y="9459"/>
                    <a:pt x="984" y="9310"/>
                    <a:pt x="833" y="9050"/>
                  </a:cubicBezTo>
                  <a:cubicBezTo>
                    <a:pt x="764" y="9080"/>
                    <a:pt x="683" y="9096"/>
                    <a:pt x="594" y="9096"/>
                  </a:cubicBezTo>
                  <a:cubicBezTo>
                    <a:pt x="404" y="9096"/>
                    <a:pt x="146" y="9019"/>
                    <a:pt x="42" y="8803"/>
                  </a:cubicBezTo>
                  <a:cubicBezTo>
                    <a:pt x="-12" y="8692"/>
                    <a:pt x="-14" y="8563"/>
                    <a:pt x="34" y="8436"/>
                  </a:cubicBezTo>
                  <a:cubicBezTo>
                    <a:pt x="49" y="8060"/>
                    <a:pt x="423" y="7652"/>
                    <a:pt x="725" y="7321"/>
                  </a:cubicBezTo>
                  <a:cubicBezTo>
                    <a:pt x="824" y="7214"/>
                    <a:pt x="909" y="7120"/>
                    <a:pt x="955" y="7056"/>
                  </a:cubicBezTo>
                  <a:lnTo>
                    <a:pt x="966" y="7041"/>
                  </a:lnTo>
                  <a:lnTo>
                    <a:pt x="979" y="7030"/>
                  </a:lnTo>
                  <a:cubicBezTo>
                    <a:pt x="1004" y="7008"/>
                    <a:pt x="1012" y="6951"/>
                    <a:pt x="1020" y="6866"/>
                  </a:cubicBezTo>
                  <a:cubicBezTo>
                    <a:pt x="1033" y="6742"/>
                    <a:pt x="1058" y="6483"/>
                    <a:pt x="1309" y="6483"/>
                  </a:cubicBezTo>
                  <a:cubicBezTo>
                    <a:pt x="1352" y="6483"/>
                    <a:pt x="1400" y="6491"/>
                    <a:pt x="1456" y="6508"/>
                  </a:cubicBezTo>
                  <a:cubicBezTo>
                    <a:pt x="1810" y="6612"/>
                    <a:pt x="1931" y="6878"/>
                    <a:pt x="2019" y="7072"/>
                  </a:cubicBezTo>
                  <a:cubicBezTo>
                    <a:pt x="2104" y="7258"/>
                    <a:pt x="2144" y="7333"/>
                    <a:pt x="2300" y="7333"/>
                  </a:cubicBezTo>
                  <a:cubicBezTo>
                    <a:pt x="2375" y="7333"/>
                    <a:pt x="2472" y="7313"/>
                    <a:pt x="2588" y="7273"/>
                  </a:cubicBezTo>
                  <a:lnTo>
                    <a:pt x="2591" y="7271"/>
                  </a:lnTo>
                  <a:cubicBezTo>
                    <a:pt x="2612" y="7181"/>
                    <a:pt x="2636" y="7093"/>
                    <a:pt x="2659" y="7007"/>
                  </a:cubicBezTo>
                  <a:cubicBezTo>
                    <a:pt x="2789" y="6522"/>
                    <a:pt x="2844" y="6258"/>
                    <a:pt x="2544" y="6032"/>
                  </a:cubicBezTo>
                  <a:lnTo>
                    <a:pt x="2410" y="5930"/>
                  </a:lnTo>
                  <a:lnTo>
                    <a:pt x="2518" y="5790"/>
                  </a:lnTo>
                  <a:cubicBezTo>
                    <a:pt x="2668" y="5596"/>
                    <a:pt x="2732" y="5170"/>
                    <a:pt x="2794" y="4758"/>
                  </a:cubicBezTo>
                  <a:cubicBezTo>
                    <a:pt x="2894" y="4091"/>
                    <a:pt x="3008" y="3335"/>
                    <a:pt x="3528" y="3145"/>
                  </a:cubicBezTo>
                  <a:cubicBezTo>
                    <a:pt x="3674" y="3092"/>
                    <a:pt x="3797" y="2914"/>
                    <a:pt x="3916" y="2741"/>
                  </a:cubicBezTo>
                  <a:cubicBezTo>
                    <a:pt x="3961" y="2676"/>
                    <a:pt x="4004" y="2614"/>
                    <a:pt x="4046" y="2560"/>
                  </a:cubicBezTo>
                  <a:cubicBezTo>
                    <a:pt x="4178" y="2394"/>
                    <a:pt x="4307" y="2331"/>
                    <a:pt x="4418" y="2285"/>
                  </a:cubicBezTo>
                  <a:lnTo>
                    <a:pt x="4452" y="2270"/>
                  </a:lnTo>
                  <a:lnTo>
                    <a:pt x="4488" y="2279"/>
                  </a:lnTo>
                  <a:cubicBezTo>
                    <a:pt x="4527" y="2290"/>
                    <a:pt x="4560" y="2298"/>
                    <a:pt x="4589" y="2304"/>
                  </a:cubicBezTo>
                  <a:cubicBezTo>
                    <a:pt x="4758" y="2343"/>
                    <a:pt x="4806" y="2364"/>
                    <a:pt x="4975" y="2548"/>
                  </a:cubicBezTo>
                  <a:cubicBezTo>
                    <a:pt x="5064" y="2384"/>
                    <a:pt x="5154" y="2284"/>
                    <a:pt x="5241" y="2186"/>
                  </a:cubicBezTo>
                  <a:cubicBezTo>
                    <a:pt x="5352" y="2062"/>
                    <a:pt x="5457" y="1944"/>
                    <a:pt x="5574" y="1683"/>
                  </a:cubicBezTo>
                  <a:cubicBezTo>
                    <a:pt x="5669" y="1474"/>
                    <a:pt x="5715" y="1294"/>
                    <a:pt x="5760" y="1121"/>
                  </a:cubicBezTo>
                  <a:cubicBezTo>
                    <a:pt x="5837" y="819"/>
                    <a:pt x="5911" y="534"/>
                    <a:pt x="6205" y="187"/>
                  </a:cubicBezTo>
                  <a:lnTo>
                    <a:pt x="6364" y="0"/>
                  </a:lnTo>
                  <a:lnTo>
                    <a:pt x="6421" y="259"/>
                  </a:lnTo>
                  <a:cubicBezTo>
                    <a:pt x="6578" y="972"/>
                    <a:pt x="7956" y="1238"/>
                    <a:pt x="8788" y="1238"/>
                  </a:cubicBezTo>
                  <a:cubicBezTo>
                    <a:pt x="8853" y="1238"/>
                    <a:pt x="8909" y="1236"/>
                    <a:pt x="8954" y="1232"/>
                  </a:cubicBezTo>
                  <a:cubicBezTo>
                    <a:pt x="9169" y="1216"/>
                    <a:pt x="9305" y="1177"/>
                    <a:pt x="9425" y="1142"/>
                  </a:cubicBezTo>
                  <a:cubicBezTo>
                    <a:pt x="9526" y="1112"/>
                    <a:pt x="9613" y="1087"/>
                    <a:pt x="9714" y="1087"/>
                  </a:cubicBezTo>
                  <a:cubicBezTo>
                    <a:pt x="9878" y="1087"/>
                    <a:pt x="10053" y="1156"/>
                    <a:pt x="10318" y="1326"/>
                  </a:cubicBezTo>
                  <a:cubicBezTo>
                    <a:pt x="10412" y="1386"/>
                    <a:pt x="10498" y="1507"/>
                    <a:pt x="10589" y="1636"/>
                  </a:cubicBezTo>
                  <a:cubicBezTo>
                    <a:pt x="10697" y="1788"/>
                    <a:pt x="10832" y="1977"/>
                    <a:pt x="10932" y="1977"/>
                  </a:cubicBezTo>
                  <a:cubicBezTo>
                    <a:pt x="10978" y="1977"/>
                    <a:pt x="11029" y="1931"/>
                    <a:pt x="11085" y="1840"/>
                  </a:cubicBezTo>
                  <a:lnTo>
                    <a:pt x="11174" y="1695"/>
                  </a:lnTo>
                  <a:lnTo>
                    <a:pt x="11280" y="1821"/>
                  </a:lnTo>
                  <a:cubicBezTo>
                    <a:pt x="11587" y="2181"/>
                    <a:pt x="11967" y="2289"/>
                    <a:pt x="12302" y="2384"/>
                  </a:cubicBezTo>
                  <a:cubicBezTo>
                    <a:pt x="12773" y="2517"/>
                    <a:pt x="13257" y="2654"/>
                    <a:pt x="13184" y="3538"/>
                  </a:cubicBezTo>
                  <a:cubicBezTo>
                    <a:pt x="13216" y="3533"/>
                    <a:pt x="13249" y="3531"/>
                    <a:pt x="13281" y="3531"/>
                  </a:cubicBezTo>
                  <a:cubicBezTo>
                    <a:pt x="13565" y="3531"/>
                    <a:pt x="13816" y="3712"/>
                    <a:pt x="14036" y="3871"/>
                  </a:cubicBezTo>
                  <a:cubicBezTo>
                    <a:pt x="14192" y="3983"/>
                    <a:pt x="14339" y="4089"/>
                    <a:pt x="14445" y="4089"/>
                  </a:cubicBezTo>
                  <a:cubicBezTo>
                    <a:pt x="14478" y="4089"/>
                    <a:pt x="14522" y="4080"/>
                    <a:pt x="14574" y="4013"/>
                  </a:cubicBezTo>
                  <a:lnTo>
                    <a:pt x="14645" y="3918"/>
                  </a:lnTo>
                  <a:lnTo>
                    <a:pt x="14736" y="3984"/>
                  </a:lnTo>
                  <a:cubicBezTo>
                    <a:pt x="14961" y="4148"/>
                    <a:pt x="15067" y="4609"/>
                    <a:pt x="15180" y="5098"/>
                  </a:cubicBezTo>
                  <a:cubicBezTo>
                    <a:pt x="15282" y="5539"/>
                    <a:pt x="15409" y="6087"/>
                    <a:pt x="15586" y="6087"/>
                  </a:cubicBezTo>
                  <a:cubicBezTo>
                    <a:pt x="15608" y="6087"/>
                    <a:pt x="15634" y="6080"/>
                    <a:pt x="15662" y="6064"/>
                  </a:cubicBezTo>
                  <a:cubicBezTo>
                    <a:pt x="15921" y="5926"/>
                    <a:pt x="16190" y="5907"/>
                    <a:pt x="16442" y="5907"/>
                  </a:cubicBezTo>
                  <a:cubicBezTo>
                    <a:pt x="16503" y="5907"/>
                    <a:pt x="16563" y="5908"/>
                    <a:pt x="16622" y="5909"/>
                  </a:cubicBezTo>
                  <a:cubicBezTo>
                    <a:pt x="16679" y="5910"/>
                    <a:pt x="16736" y="5912"/>
                    <a:pt x="16791" y="5912"/>
                  </a:cubicBezTo>
                  <a:cubicBezTo>
                    <a:pt x="17061" y="5912"/>
                    <a:pt x="17273" y="5882"/>
                    <a:pt x="17430" y="5735"/>
                  </a:cubicBezTo>
                  <a:lnTo>
                    <a:pt x="17603" y="5574"/>
                  </a:lnTo>
                  <a:lnTo>
                    <a:pt x="17638" y="5835"/>
                  </a:lnTo>
                  <a:cubicBezTo>
                    <a:pt x="17699" y="6295"/>
                    <a:pt x="17929" y="6423"/>
                    <a:pt x="18220" y="6585"/>
                  </a:cubicBezTo>
                  <a:cubicBezTo>
                    <a:pt x="18504" y="6743"/>
                    <a:pt x="18825" y="6921"/>
                    <a:pt x="18981" y="7443"/>
                  </a:cubicBezTo>
                  <a:cubicBezTo>
                    <a:pt x="19052" y="7678"/>
                    <a:pt x="19246" y="7812"/>
                    <a:pt x="19472" y="7968"/>
                  </a:cubicBezTo>
                  <a:cubicBezTo>
                    <a:pt x="19687" y="8116"/>
                    <a:pt x="19926" y="8281"/>
                    <a:pt x="20081" y="8568"/>
                  </a:cubicBezTo>
                  <a:cubicBezTo>
                    <a:pt x="20206" y="8508"/>
                    <a:pt x="20328" y="8494"/>
                    <a:pt x="20431" y="8482"/>
                  </a:cubicBezTo>
                  <a:cubicBezTo>
                    <a:pt x="20641" y="8458"/>
                    <a:pt x="20757" y="8445"/>
                    <a:pt x="20845" y="8117"/>
                  </a:cubicBezTo>
                  <a:lnTo>
                    <a:pt x="20931" y="7796"/>
                  </a:lnTo>
                  <a:lnTo>
                    <a:pt x="21079" y="8082"/>
                  </a:lnTo>
                  <a:cubicBezTo>
                    <a:pt x="21132" y="8184"/>
                    <a:pt x="21226" y="8264"/>
                    <a:pt x="21325" y="8348"/>
                  </a:cubicBezTo>
                  <a:cubicBezTo>
                    <a:pt x="21385" y="8399"/>
                    <a:pt x="21446" y="8450"/>
                    <a:pt x="21503" y="8511"/>
                  </a:cubicBezTo>
                  <a:lnTo>
                    <a:pt x="21586" y="8599"/>
                  </a:lnTo>
                  <a:lnTo>
                    <a:pt x="21527" y="8713"/>
                  </a:lnTo>
                  <a:cubicBezTo>
                    <a:pt x="21393" y="8971"/>
                    <a:pt x="21342" y="9136"/>
                    <a:pt x="21337" y="9205"/>
                  </a:cubicBezTo>
                  <a:cubicBezTo>
                    <a:pt x="21283" y="10093"/>
                    <a:pt x="21172" y="10265"/>
                    <a:pt x="20865" y="10331"/>
                  </a:cubicBezTo>
                  <a:cubicBezTo>
                    <a:pt x="20735" y="10359"/>
                    <a:pt x="20588" y="10390"/>
                    <a:pt x="20379" y="10736"/>
                  </a:cubicBezTo>
                  <a:lnTo>
                    <a:pt x="20293" y="10879"/>
                  </a:lnTo>
                  <a:lnTo>
                    <a:pt x="20186" y="10758"/>
                  </a:lnTo>
                  <a:cubicBezTo>
                    <a:pt x="20103" y="10664"/>
                    <a:pt x="20023" y="10620"/>
                    <a:pt x="19936" y="10620"/>
                  </a:cubicBezTo>
                  <a:cubicBezTo>
                    <a:pt x="19814" y="10620"/>
                    <a:pt x="19680" y="10709"/>
                    <a:pt x="19550" y="10795"/>
                  </a:cubicBezTo>
                  <a:cubicBezTo>
                    <a:pt x="19405" y="10890"/>
                    <a:pt x="19256" y="10989"/>
                    <a:pt x="19096" y="10989"/>
                  </a:cubicBezTo>
                  <a:cubicBezTo>
                    <a:pt x="19074" y="10989"/>
                    <a:pt x="19053" y="10987"/>
                    <a:pt x="19031" y="10983"/>
                  </a:cubicBezTo>
                  <a:cubicBezTo>
                    <a:pt x="18671" y="10921"/>
                    <a:pt x="18496" y="10728"/>
                    <a:pt x="18341" y="10557"/>
                  </a:cubicBezTo>
                  <a:cubicBezTo>
                    <a:pt x="18212" y="10413"/>
                    <a:pt x="18107" y="10298"/>
                    <a:pt x="17900" y="10264"/>
                  </a:cubicBezTo>
                  <a:cubicBezTo>
                    <a:pt x="17838" y="10308"/>
                    <a:pt x="17739" y="10369"/>
                    <a:pt x="17577" y="10468"/>
                  </a:cubicBezTo>
                  <a:cubicBezTo>
                    <a:pt x="17211" y="10693"/>
                    <a:pt x="17177" y="10703"/>
                    <a:pt x="17163" y="10707"/>
                  </a:cubicBezTo>
                  <a:cubicBezTo>
                    <a:pt x="17124" y="10719"/>
                    <a:pt x="17081" y="10726"/>
                    <a:pt x="17036" y="10726"/>
                  </a:cubicBezTo>
                  <a:cubicBezTo>
                    <a:pt x="16931" y="10726"/>
                    <a:pt x="16827" y="10692"/>
                    <a:pt x="16735" y="10662"/>
                  </a:cubicBezTo>
                  <a:cubicBezTo>
                    <a:pt x="16659" y="10637"/>
                    <a:pt x="16588" y="10613"/>
                    <a:pt x="16532" y="10613"/>
                  </a:cubicBezTo>
                  <a:cubicBezTo>
                    <a:pt x="16514" y="10613"/>
                    <a:pt x="16499" y="10616"/>
                    <a:pt x="16486" y="10621"/>
                  </a:cubicBezTo>
                  <a:cubicBezTo>
                    <a:pt x="16361" y="10669"/>
                    <a:pt x="16238" y="10763"/>
                    <a:pt x="16119" y="10855"/>
                  </a:cubicBezTo>
                  <a:cubicBezTo>
                    <a:pt x="15941" y="10992"/>
                    <a:pt x="15758" y="11133"/>
                    <a:pt x="15552" y="11133"/>
                  </a:cubicBezTo>
                  <a:cubicBezTo>
                    <a:pt x="15392" y="11133"/>
                    <a:pt x="15243" y="11049"/>
                    <a:pt x="15101" y="10876"/>
                  </a:cubicBezTo>
                  <a:cubicBezTo>
                    <a:pt x="15056" y="10944"/>
                    <a:pt x="15014" y="11008"/>
                    <a:pt x="14976" y="11067"/>
                  </a:cubicBezTo>
                  <a:cubicBezTo>
                    <a:pt x="14548" y="11721"/>
                    <a:pt x="14441" y="11855"/>
                    <a:pt x="13587" y="12185"/>
                  </a:cubicBezTo>
                  <a:cubicBezTo>
                    <a:pt x="13518" y="12212"/>
                    <a:pt x="13445" y="12239"/>
                    <a:pt x="13370" y="12266"/>
                  </a:cubicBezTo>
                  <a:cubicBezTo>
                    <a:pt x="12701" y="12510"/>
                    <a:pt x="12228" y="12732"/>
                    <a:pt x="12245" y="13365"/>
                  </a:cubicBezTo>
                  <a:cubicBezTo>
                    <a:pt x="12252" y="13396"/>
                    <a:pt x="12326" y="13479"/>
                    <a:pt x="12375" y="13535"/>
                  </a:cubicBezTo>
                  <a:cubicBezTo>
                    <a:pt x="12517" y="13695"/>
                    <a:pt x="12712" y="13915"/>
                    <a:pt x="12673" y="14234"/>
                  </a:cubicBezTo>
                  <a:cubicBezTo>
                    <a:pt x="12644" y="14460"/>
                    <a:pt x="12422" y="14591"/>
                    <a:pt x="12207" y="14717"/>
                  </a:cubicBezTo>
                  <a:cubicBezTo>
                    <a:pt x="12126" y="14764"/>
                    <a:pt x="12026" y="14823"/>
                    <a:pt x="11996" y="14859"/>
                  </a:cubicBezTo>
                  <a:cubicBezTo>
                    <a:pt x="11853" y="15032"/>
                    <a:pt x="11565" y="15197"/>
                    <a:pt x="11311" y="15342"/>
                  </a:cubicBezTo>
                  <a:cubicBezTo>
                    <a:pt x="11169" y="15424"/>
                    <a:pt x="10974" y="15536"/>
                    <a:pt x="10937" y="15584"/>
                  </a:cubicBezTo>
                  <a:cubicBezTo>
                    <a:pt x="10534" y="16112"/>
                    <a:pt x="10575" y="16434"/>
                    <a:pt x="10637" y="16920"/>
                  </a:cubicBezTo>
                  <a:cubicBezTo>
                    <a:pt x="10668" y="17164"/>
                    <a:pt x="10703" y="17440"/>
                    <a:pt x="10685" y="17780"/>
                  </a:cubicBezTo>
                  <a:cubicBezTo>
                    <a:pt x="10649" y="18440"/>
                    <a:pt x="10238" y="18707"/>
                    <a:pt x="9802" y="18991"/>
                  </a:cubicBezTo>
                  <a:cubicBezTo>
                    <a:pt x="9637" y="19097"/>
                    <a:pt x="9468" y="19208"/>
                    <a:pt x="9305" y="19345"/>
                  </a:cubicBezTo>
                  <a:lnTo>
                    <a:pt x="9183" y="19447"/>
                  </a:lnTo>
                  <a:cubicBezTo>
                    <a:pt x="8769" y="19794"/>
                    <a:pt x="8705" y="19848"/>
                    <a:pt x="8656" y="20323"/>
                  </a:cubicBezTo>
                  <a:lnTo>
                    <a:pt x="8643" y="20450"/>
                  </a:lnTo>
                  <a:lnTo>
                    <a:pt x="8539" y="20461"/>
                  </a:lnTo>
                  <a:cubicBezTo>
                    <a:pt x="8488" y="20466"/>
                    <a:pt x="8438" y="20470"/>
                    <a:pt x="8387" y="20470"/>
                  </a:cubicBezTo>
                  <a:cubicBezTo>
                    <a:pt x="8233" y="20470"/>
                    <a:pt x="8101" y="20439"/>
                    <a:pt x="7983" y="20377"/>
                  </a:cubicBezTo>
                  <a:cubicBezTo>
                    <a:pt x="7921" y="20346"/>
                    <a:pt x="7859" y="20276"/>
                    <a:pt x="7765" y="20165"/>
                  </a:cubicBezTo>
                  <a:cubicBezTo>
                    <a:pt x="7730" y="20123"/>
                    <a:pt x="7672" y="20055"/>
                    <a:pt x="7645" y="20032"/>
                  </a:cubicBezTo>
                  <a:cubicBezTo>
                    <a:pt x="7631" y="20031"/>
                    <a:pt x="7617" y="20031"/>
                    <a:pt x="7604" y="20031"/>
                  </a:cubicBezTo>
                  <a:cubicBezTo>
                    <a:pt x="7475" y="20031"/>
                    <a:pt x="7402" y="20079"/>
                    <a:pt x="7308" y="20141"/>
                  </a:cubicBezTo>
                  <a:cubicBezTo>
                    <a:pt x="7204" y="20211"/>
                    <a:pt x="7085" y="20290"/>
                    <a:pt x="6893" y="20290"/>
                  </a:cubicBezTo>
                  <a:cubicBezTo>
                    <a:pt x="6564" y="20290"/>
                    <a:pt x="6552" y="20334"/>
                    <a:pt x="6505" y="20498"/>
                  </a:cubicBezTo>
                  <a:cubicBezTo>
                    <a:pt x="6467" y="20634"/>
                    <a:pt x="6414" y="20820"/>
                    <a:pt x="6236" y="21035"/>
                  </a:cubicBezTo>
                  <a:cubicBezTo>
                    <a:pt x="5915" y="21426"/>
                    <a:pt x="5599" y="21600"/>
                    <a:pt x="5213" y="21600"/>
                  </a:cubicBezTo>
                  <a:close/>
                </a:path>
              </a:pathLst>
            </a:custGeom>
            <a:solidFill>
              <a:srgbClr val="E60028">
                <a:alpha val="21000"/>
              </a:srgb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>
                <a:solidFill>
                  <a:prstClr val="black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89" name="Shape 84"/>
            <p:cNvSpPr/>
            <p:nvPr/>
          </p:nvSpPr>
          <p:spPr>
            <a:xfrm>
              <a:off x="5221815" y="5223064"/>
              <a:ext cx="737830" cy="70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15699" y="21600"/>
                  </a:moveTo>
                  <a:cubicBezTo>
                    <a:pt x="15545" y="21600"/>
                    <a:pt x="15393" y="21560"/>
                    <a:pt x="15216" y="21513"/>
                  </a:cubicBezTo>
                  <a:cubicBezTo>
                    <a:pt x="15122" y="21487"/>
                    <a:pt x="15025" y="21462"/>
                    <a:pt x="14918" y="21440"/>
                  </a:cubicBezTo>
                  <a:cubicBezTo>
                    <a:pt x="14779" y="21411"/>
                    <a:pt x="14727" y="21273"/>
                    <a:pt x="14692" y="21182"/>
                  </a:cubicBezTo>
                  <a:cubicBezTo>
                    <a:pt x="14685" y="21162"/>
                    <a:pt x="14675" y="21136"/>
                    <a:pt x="14666" y="21118"/>
                  </a:cubicBezTo>
                  <a:cubicBezTo>
                    <a:pt x="14650" y="21128"/>
                    <a:pt x="14622" y="21150"/>
                    <a:pt x="14578" y="21196"/>
                  </a:cubicBezTo>
                  <a:cubicBezTo>
                    <a:pt x="14477" y="21301"/>
                    <a:pt x="14367" y="21354"/>
                    <a:pt x="14251" y="21354"/>
                  </a:cubicBezTo>
                  <a:cubicBezTo>
                    <a:pt x="14018" y="21354"/>
                    <a:pt x="13825" y="21139"/>
                    <a:pt x="13670" y="20967"/>
                  </a:cubicBezTo>
                  <a:lnTo>
                    <a:pt x="13626" y="20918"/>
                  </a:lnTo>
                  <a:cubicBezTo>
                    <a:pt x="13444" y="20719"/>
                    <a:pt x="13378" y="20470"/>
                    <a:pt x="13320" y="20250"/>
                  </a:cubicBezTo>
                  <a:cubicBezTo>
                    <a:pt x="13226" y="19894"/>
                    <a:pt x="13160" y="19708"/>
                    <a:pt x="12812" y="19708"/>
                  </a:cubicBezTo>
                  <a:lnTo>
                    <a:pt x="12695" y="19708"/>
                  </a:lnTo>
                  <a:cubicBezTo>
                    <a:pt x="12467" y="19708"/>
                    <a:pt x="12435" y="19705"/>
                    <a:pt x="12339" y="19640"/>
                  </a:cubicBezTo>
                  <a:cubicBezTo>
                    <a:pt x="12307" y="19618"/>
                    <a:pt x="12262" y="19588"/>
                    <a:pt x="12167" y="19541"/>
                  </a:cubicBezTo>
                  <a:cubicBezTo>
                    <a:pt x="12071" y="19494"/>
                    <a:pt x="11980" y="19410"/>
                    <a:pt x="11893" y="19329"/>
                  </a:cubicBezTo>
                  <a:cubicBezTo>
                    <a:pt x="11777" y="19222"/>
                    <a:pt x="11658" y="19111"/>
                    <a:pt x="11553" y="19111"/>
                  </a:cubicBezTo>
                  <a:cubicBezTo>
                    <a:pt x="11529" y="19111"/>
                    <a:pt x="11505" y="19117"/>
                    <a:pt x="11480" y="19130"/>
                  </a:cubicBezTo>
                  <a:cubicBezTo>
                    <a:pt x="11226" y="19256"/>
                    <a:pt x="11030" y="19315"/>
                    <a:pt x="10863" y="19315"/>
                  </a:cubicBezTo>
                  <a:cubicBezTo>
                    <a:pt x="10567" y="19315"/>
                    <a:pt x="10407" y="19125"/>
                    <a:pt x="10236" y="18924"/>
                  </a:cubicBezTo>
                  <a:cubicBezTo>
                    <a:pt x="10145" y="18816"/>
                    <a:pt x="10044" y="18696"/>
                    <a:pt x="9907" y="18582"/>
                  </a:cubicBezTo>
                  <a:cubicBezTo>
                    <a:pt x="9815" y="18777"/>
                    <a:pt x="9726" y="18894"/>
                    <a:pt x="9606" y="18894"/>
                  </a:cubicBezTo>
                  <a:cubicBezTo>
                    <a:pt x="9461" y="18894"/>
                    <a:pt x="9387" y="18731"/>
                    <a:pt x="9300" y="18543"/>
                  </a:cubicBezTo>
                  <a:lnTo>
                    <a:pt x="9496" y="18430"/>
                  </a:lnTo>
                  <a:cubicBezTo>
                    <a:pt x="9484" y="18410"/>
                    <a:pt x="9454" y="18389"/>
                    <a:pt x="9416" y="18389"/>
                  </a:cubicBezTo>
                  <a:cubicBezTo>
                    <a:pt x="9365" y="18389"/>
                    <a:pt x="9334" y="18426"/>
                    <a:pt x="9328" y="18443"/>
                  </a:cubicBezTo>
                  <a:cubicBezTo>
                    <a:pt x="9345" y="18396"/>
                    <a:pt x="9359" y="18160"/>
                    <a:pt x="9359" y="17916"/>
                  </a:cubicBezTo>
                  <a:cubicBezTo>
                    <a:pt x="9351" y="17835"/>
                    <a:pt x="9309" y="17738"/>
                    <a:pt x="9265" y="17634"/>
                  </a:cubicBezTo>
                  <a:cubicBezTo>
                    <a:pt x="9219" y="17526"/>
                    <a:pt x="9171" y="17414"/>
                    <a:pt x="9154" y="17291"/>
                  </a:cubicBezTo>
                  <a:cubicBezTo>
                    <a:pt x="9038" y="16472"/>
                    <a:pt x="8129" y="15970"/>
                    <a:pt x="7530" y="15970"/>
                  </a:cubicBezTo>
                  <a:cubicBezTo>
                    <a:pt x="7360" y="15970"/>
                    <a:pt x="7308" y="15784"/>
                    <a:pt x="7262" y="15621"/>
                  </a:cubicBezTo>
                  <a:cubicBezTo>
                    <a:pt x="7190" y="15367"/>
                    <a:pt x="7122" y="15184"/>
                    <a:pt x="6909" y="15143"/>
                  </a:cubicBezTo>
                  <a:cubicBezTo>
                    <a:pt x="6891" y="15140"/>
                    <a:pt x="6875" y="15138"/>
                    <a:pt x="6859" y="15138"/>
                  </a:cubicBezTo>
                  <a:cubicBezTo>
                    <a:pt x="6760" y="15138"/>
                    <a:pt x="6677" y="15198"/>
                    <a:pt x="6581" y="15269"/>
                  </a:cubicBezTo>
                  <a:cubicBezTo>
                    <a:pt x="6465" y="15353"/>
                    <a:pt x="6333" y="15449"/>
                    <a:pt x="6152" y="15449"/>
                  </a:cubicBezTo>
                  <a:cubicBezTo>
                    <a:pt x="6045" y="15449"/>
                    <a:pt x="5935" y="15416"/>
                    <a:pt x="5817" y="15348"/>
                  </a:cubicBezTo>
                  <a:cubicBezTo>
                    <a:pt x="5759" y="15314"/>
                    <a:pt x="5700" y="15298"/>
                    <a:pt x="5639" y="15298"/>
                  </a:cubicBezTo>
                  <a:cubicBezTo>
                    <a:pt x="5519" y="15298"/>
                    <a:pt x="5391" y="15361"/>
                    <a:pt x="5256" y="15427"/>
                  </a:cubicBezTo>
                  <a:cubicBezTo>
                    <a:pt x="5093" y="15508"/>
                    <a:pt x="4908" y="15599"/>
                    <a:pt x="4693" y="15599"/>
                  </a:cubicBezTo>
                  <a:cubicBezTo>
                    <a:pt x="4307" y="15599"/>
                    <a:pt x="4122" y="15974"/>
                    <a:pt x="4114" y="16322"/>
                  </a:cubicBezTo>
                  <a:lnTo>
                    <a:pt x="4111" y="16434"/>
                  </a:lnTo>
                  <a:lnTo>
                    <a:pt x="3979" y="16436"/>
                  </a:lnTo>
                  <a:cubicBezTo>
                    <a:pt x="3415" y="16436"/>
                    <a:pt x="3335" y="16153"/>
                    <a:pt x="3250" y="15853"/>
                  </a:cubicBezTo>
                  <a:cubicBezTo>
                    <a:pt x="3227" y="15773"/>
                    <a:pt x="3204" y="15690"/>
                    <a:pt x="3170" y="15604"/>
                  </a:cubicBezTo>
                  <a:cubicBezTo>
                    <a:pt x="3132" y="15508"/>
                    <a:pt x="3132" y="15408"/>
                    <a:pt x="3133" y="15311"/>
                  </a:cubicBezTo>
                  <a:cubicBezTo>
                    <a:pt x="3133" y="15236"/>
                    <a:pt x="3133" y="15164"/>
                    <a:pt x="3117" y="15092"/>
                  </a:cubicBezTo>
                  <a:lnTo>
                    <a:pt x="2773" y="15092"/>
                  </a:lnTo>
                  <a:lnTo>
                    <a:pt x="2758" y="14635"/>
                  </a:lnTo>
                  <a:cubicBezTo>
                    <a:pt x="2564" y="14434"/>
                    <a:pt x="2453" y="14328"/>
                    <a:pt x="2315" y="14196"/>
                  </a:cubicBezTo>
                  <a:cubicBezTo>
                    <a:pt x="2245" y="14129"/>
                    <a:pt x="2168" y="14055"/>
                    <a:pt x="2069" y="13959"/>
                  </a:cubicBezTo>
                  <a:cubicBezTo>
                    <a:pt x="2059" y="13949"/>
                    <a:pt x="2037" y="13928"/>
                    <a:pt x="1788" y="13562"/>
                  </a:cubicBezTo>
                  <a:cubicBezTo>
                    <a:pt x="1655" y="13559"/>
                    <a:pt x="1379" y="13396"/>
                    <a:pt x="1345" y="13365"/>
                  </a:cubicBezTo>
                  <a:lnTo>
                    <a:pt x="1224" y="13256"/>
                  </a:lnTo>
                  <a:lnTo>
                    <a:pt x="1363" y="13175"/>
                  </a:lnTo>
                  <a:cubicBezTo>
                    <a:pt x="1679" y="12989"/>
                    <a:pt x="1642" y="12686"/>
                    <a:pt x="1611" y="12564"/>
                  </a:cubicBezTo>
                  <a:cubicBezTo>
                    <a:pt x="1548" y="12313"/>
                    <a:pt x="1328" y="12059"/>
                    <a:pt x="1030" y="12059"/>
                  </a:cubicBezTo>
                  <a:cubicBezTo>
                    <a:pt x="990" y="12059"/>
                    <a:pt x="949" y="12064"/>
                    <a:pt x="908" y="12074"/>
                  </a:cubicBezTo>
                  <a:lnTo>
                    <a:pt x="779" y="12103"/>
                  </a:lnTo>
                  <a:lnTo>
                    <a:pt x="772" y="11966"/>
                  </a:lnTo>
                  <a:cubicBezTo>
                    <a:pt x="761" y="11770"/>
                    <a:pt x="670" y="11729"/>
                    <a:pt x="483" y="11662"/>
                  </a:cubicBezTo>
                  <a:cubicBezTo>
                    <a:pt x="262" y="11582"/>
                    <a:pt x="-39" y="11473"/>
                    <a:pt x="5" y="10899"/>
                  </a:cubicBezTo>
                  <a:cubicBezTo>
                    <a:pt x="55" y="10247"/>
                    <a:pt x="116" y="10179"/>
                    <a:pt x="577" y="9847"/>
                  </a:cubicBezTo>
                  <a:lnTo>
                    <a:pt x="679" y="9773"/>
                  </a:lnTo>
                  <a:cubicBezTo>
                    <a:pt x="830" y="9663"/>
                    <a:pt x="983" y="9579"/>
                    <a:pt x="1130" y="9496"/>
                  </a:cubicBezTo>
                  <a:cubicBezTo>
                    <a:pt x="1490" y="9295"/>
                    <a:pt x="1750" y="9149"/>
                    <a:pt x="1773" y="8790"/>
                  </a:cubicBezTo>
                  <a:cubicBezTo>
                    <a:pt x="1787" y="8564"/>
                    <a:pt x="1760" y="8381"/>
                    <a:pt x="1734" y="8204"/>
                  </a:cubicBezTo>
                  <a:cubicBezTo>
                    <a:pt x="1678" y="7822"/>
                    <a:pt x="1629" y="7493"/>
                    <a:pt x="2049" y="7019"/>
                  </a:cubicBezTo>
                  <a:cubicBezTo>
                    <a:pt x="2107" y="6953"/>
                    <a:pt x="2230" y="6891"/>
                    <a:pt x="2441" y="6787"/>
                  </a:cubicBezTo>
                  <a:cubicBezTo>
                    <a:pt x="2633" y="6693"/>
                    <a:pt x="2872" y="6575"/>
                    <a:pt x="2968" y="6475"/>
                  </a:cubicBezTo>
                  <a:cubicBezTo>
                    <a:pt x="3020" y="6421"/>
                    <a:pt x="3108" y="6376"/>
                    <a:pt x="3210" y="6325"/>
                  </a:cubicBezTo>
                  <a:cubicBezTo>
                    <a:pt x="3296" y="6282"/>
                    <a:pt x="3473" y="6192"/>
                    <a:pt x="3488" y="6142"/>
                  </a:cubicBezTo>
                  <a:cubicBezTo>
                    <a:pt x="3503" y="6036"/>
                    <a:pt x="3420" y="5946"/>
                    <a:pt x="3300" y="5830"/>
                  </a:cubicBezTo>
                  <a:cubicBezTo>
                    <a:pt x="3208" y="5741"/>
                    <a:pt x="3121" y="5656"/>
                    <a:pt x="3117" y="5542"/>
                  </a:cubicBezTo>
                  <a:cubicBezTo>
                    <a:pt x="3095" y="4856"/>
                    <a:pt x="3760" y="4647"/>
                    <a:pt x="4246" y="4495"/>
                  </a:cubicBezTo>
                  <a:cubicBezTo>
                    <a:pt x="4309" y="4476"/>
                    <a:pt x="4370" y="4456"/>
                    <a:pt x="4429" y="4437"/>
                  </a:cubicBezTo>
                  <a:cubicBezTo>
                    <a:pt x="5123" y="4206"/>
                    <a:pt x="5176" y="4136"/>
                    <a:pt x="5518" y="3685"/>
                  </a:cubicBezTo>
                  <a:cubicBezTo>
                    <a:pt x="5574" y="3612"/>
                    <a:pt x="5637" y="3529"/>
                    <a:pt x="5711" y="3434"/>
                  </a:cubicBezTo>
                  <a:lnTo>
                    <a:pt x="5800" y="3321"/>
                  </a:lnTo>
                  <a:lnTo>
                    <a:pt x="5886" y="3436"/>
                  </a:lnTo>
                  <a:cubicBezTo>
                    <a:pt x="6043" y="3646"/>
                    <a:pt x="6154" y="3646"/>
                    <a:pt x="6190" y="3646"/>
                  </a:cubicBezTo>
                  <a:cubicBezTo>
                    <a:pt x="6302" y="3646"/>
                    <a:pt x="6427" y="3563"/>
                    <a:pt x="6559" y="3476"/>
                  </a:cubicBezTo>
                  <a:cubicBezTo>
                    <a:pt x="6673" y="3400"/>
                    <a:pt x="6792" y="3322"/>
                    <a:pt x="6927" y="3277"/>
                  </a:cubicBezTo>
                  <a:cubicBezTo>
                    <a:pt x="6959" y="3266"/>
                    <a:pt x="6996" y="3261"/>
                    <a:pt x="7034" y="3261"/>
                  </a:cubicBezTo>
                  <a:cubicBezTo>
                    <a:pt x="7112" y="3261"/>
                    <a:pt x="7191" y="3283"/>
                    <a:pt x="7268" y="3305"/>
                  </a:cubicBezTo>
                  <a:cubicBezTo>
                    <a:pt x="7337" y="3324"/>
                    <a:pt x="7408" y="3344"/>
                    <a:pt x="7468" y="3344"/>
                  </a:cubicBezTo>
                  <a:cubicBezTo>
                    <a:pt x="7489" y="3344"/>
                    <a:pt x="7507" y="3342"/>
                    <a:pt x="7523" y="3337"/>
                  </a:cubicBezTo>
                  <a:cubicBezTo>
                    <a:pt x="7564" y="3321"/>
                    <a:pt x="7938" y="3126"/>
                    <a:pt x="8076" y="3048"/>
                  </a:cubicBezTo>
                  <a:lnTo>
                    <a:pt x="8076" y="2988"/>
                  </a:lnTo>
                  <a:lnTo>
                    <a:pt x="8198" y="2999"/>
                  </a:lnTo>
                  <a:cubicBezTo>
                    <a:pt x="8476" y="3024"/>
                    <a:pt x="8618" y="3160"/>
                    <a:pt x="8744" y="3280"/>
                  </a:cubicBezTo>
                  <a:cubicBezTo>
                    <a:pt x="8864" y="3394"/>
                    <a:pt x="8977" y="3501"/>
                    <a:pt x="9220" y="3537"/>
                  </a:cubicBezTo>
                  <a:cubicBezTo>
                    <a:pt x="9228" y="3538"/>
                    <a:pt x="9236" y="3539"/>
                    <a:pt x="9244" y="3539"/>
                  </a:cubicBezTo>
                  <a:cubicBezTo>
                    <a:pt x="9325" y="3539"/>
                    <a:pt x="9423" y="3483"/>
                    <a:pt x="9528" y="3423"/>
                  </a:cubicBezTo>
                  <a:cubicBezTo>
                    <a:pt x="9658" y="3349"/>
                    <a:pt x="9805" y="3266"/>
                    <a:pt x="9968" y="3266"/>
                  </a:cubicBezTo>
                  <a:cubicBezTo>
                    <a:pt x="10063" y="3266"/>
                    <a:pt x="10155" y="3295"/>
                    <a:pt x="10240" y="3353"/>
                  </a:cubicBezTo>
                  <a:cubicBezTo>
                    <a:pt x="10442" y="3108"/>
                    <a:pt x="10612" y="3077"/>
                    <a:pt x="10729" y="3055"/>
                  </a:cubicBezTo>
                  <a:cubicBezTo>
                    <a:pt x="10846" y="3033"/>
                    <a:pt x="10910" y="3022"/>
                    <a:pt x="10952" y="2434"/>
                  </a:cubicBezTo>
                  <a:cubicBezTo>
                    <a:pt x="10968" y="2200"/>
                    <a:pt x="11297" y="1696"/>
                    <a:pt x="11504" y="1465"/>
                  </a:cubicBezTo>
                  <a:cubicBezTo>
                    <a:pt x="11458" y="1416"/>
                    <a:pt x="11417" y="1359"/>
                    <a:pt x="11378" y="1304"/>
                  </a:cubicBezTo>
                  <a:cubicBezTo>
                    <a:pt x="11322" y="1227"/>
                    <a:pt x="11269" y="1153"/>
                    <a:pt x="11208" y="1114"/>
                  </a:cubicBezTo>
                  <a:lnTo>
                    <a:pt x="10940" y="945"/>
                  </a:lnTo>
                  <a:lnTo>
                    <a:pt x="11250" y="899"/>
                  </a:lnTo>
                  <a:cubicBezTo>
                    <a:pt x="11269" y="896"/>
                    <a:pt x="11333" y="886"/>
                    <a:pt x="11413" y="873"/>
                  </a:cubicBezTo>
                  <a:cubicBezTo>
                    <a:pt x="11664" y="833"/>
                    <a:pt x="11777" y="816"/>
                    <a:pt x="11831" y="808"/>
                  </a:cubicBezTo>
                  <a:cubicBezTo>
                    <a:pt x="11856" y="779"/>
                    <a:pt x="11891" y="735"/>
                    <a:pt x="11930" y="687"/>
                  </a:cubicBezTo>
                  <a:cubicBezTo>
                    <a:pt x="12295" y="231"/>
                    <a:pt x="12511" y="0"/>
                    <a:pt x="12678" y="0"/>
                  </a:cubicBezTo>
                  <a:cubicBezTo>
                    <a:pt x="12808" y="6"/>
                    <a:pt x="12929" y="82"/>
                    <a:pt x="13046" y="225"/>
                  </a:cubicBezTo>
                  <a:cubicBezTo>
                    <a:pt x="13277" y="508"/>
                    <a:pt x="13447" y="1006"/>
                    <a:pt x="13425" y="1214"/>
                  </a:cubicBezTo>
                  <a:cubicBezTo>
                    <a:pt x="13388" y="1553"/>
                    <a:pt x="13165" y="1761"/>
                    <a:pt x="12968" y="1945"/>
                  </a:cubicBezTo>
                  <a:cubicBezTo>
                    <a:pt x="12765" y="2134"/>
                    <a:pt x="12590" y="2298"/>
                    <a:pt x="12590" y="2577"/>
                  </a:cubicBezTo>
                  <a:cubicBezTo>
                    <a:pt x="12590" y="2772"/>
                    <a:pt x="12707" y="3283"/>
                    <a:pt x="12799" y="3626"/>
                  </a:cubicBezTo>
                  <a:cubicBezTo>
                    <a:pt x="12932" y="3364"/>
                    <a:pt x="13104" y="3094"/>
                    <a:pt x="13398" y="3094"/>
                  </a:cubicBezTo>
                  <a:cubicBezTo>
                    <a:pt x="13482" y="3094"/>
                    <a:pt x="13572" y="3117"/>
                    <a:pt x="13664" y="3163"/>
                  </a:cubicBezTo>
                  <a:cubicBezTo>
                    <a:pt x="13765" y="3213"/>
                    <a:pt x="13836" y="3279"/>
                    <a:pt x="13893" y="3333"/>
                  </a:cubicBezTo>
                  <a:cubicBezTo>
                    <a:pt x="13925" y="3363"/>
                    <a:pt x="13970" y="3405"/>
                    <a:pt x="13986" y="3405"/>
                  </a:cubicBezTo>
                  <a:cubicBezTo>
                    <a:pt x="13989" y="3405"/>
                    <a:pt x="14013" y="3403"/>
                    <a:pt x="14071" y="3346"/>
                  </a:cubicBezTo>
                  <a:cubicBezTo>
                    <a:pt x="14136" y="3282"/>
                    <a:pt x="14222" y="3210"/>
                    <a:pt x="14318" y="3210"/>
                  </a:cubicBezTo>
                  <a:cubicBezTo>
                    <a:pt x="14465" y="3210"/>
                    <a:pt x="14536" y="3360"/>
                    <a:pt x="14591" y="3489"/>
                  </a:cubicBezTo>
                  <a:cubicBezTo>
                    <a:pt x="14602" y="3493"/>
                    <a:pt x="14626" y="3497"/>
                    <a:pt x="14668" y="3497"/>
                  </a:cubicBezTo>
                  <a:cubicBezTo>
                    <a:pt x="14871" y="3497"/>
                    <a:pt x="15174" y="3399"/>
                    <a:pt x="15219" y="3361"/>
                  </a:cubicBezTo>
                  <a:cubicBezTo>
                    <a:pt x="15404" y="3188"/>
                    <a:pt x="15388" y="3140"/>
                    <a:pt x="15359" y="3052"/>
                  </a:cubicBezTo>
                  <a:cubicBezTo>
                    <a:pt x="15309" y="2904"/>
                    <a:pt x="15281" y="2747"/>
                    <a:pt x="15476" y="2472"/>
                  </a:cubicBezTo>
                  <a:lnTo>
                    <a:pt x="15529" y="2397"/>
                  </a:lnTo>
                  <a:lnTo>
                    <a:pt x="15610" y="2434"/>
                  </a:lnTo>
                  <a:cubicBezTo>
                    <a:pt x="15866" y="2550"/>
                    <a:pt x="16013" y="2554"/>
                    <a:pt x="16169" y="2559"/>
                  </a:cubicBezTo>
                  <a:cubicBezTo>
                    <a:pt x="16336" y="2563"/>
                    <a:pt x="16508" y="2568"/>
                    <a:pt x="16779" y="2715"/>
                  </a:cubicBezTo>
                  <a:lnTo>
                    <a:pt x="16727" y="2820"/>
                  </a:lnTo>
                  <a:lnTo>
                    <a:pt x="16720" y="2933"/>
                  </a:lnTo>
                  <a:cubicBezTo>
                    <a:pt x="16782" y="2933"/>
                    <a:pt x="16817" y="2879"/>
                    <a:pt x="16819" y="2851"/>
                  </a:cubicBezTo>
                  <a:cubicBezTo>
                    <a:pt x="16816" y="2896"/>
                    <a:pt x="16859" y="3074"/>
                    <a:pt x="16878" y="3128"/>
                  </a:cubicBezTo>
                  <a:cubicBezTo>
                    <a:pt x="16892" y="3145"/>
                    <a:pt x="16903" y="3155"/>
                    <a:pt x="16910" y="3162"/>
                  </a:cubicBezTo>
                  <a:cubicBezTo>
                    <a:pt x="16913" y="3159"/>
                    <a:pt x="16915" y="3157"/>
                    <a:pt x="16918" y="3155"/>
                  </a:cubicBezTo>
                  <a:cubicBezTo>
                    <a:pt x="16946" y="3129"/>
                    <a:pt x="16994" y="3086"/>
                    <a:pt x="17063" y="3086"/>
                  </a:cubicBezTo>
                  <a:cubicBezTo>
                    <a:pt x="17106" y="3086"/>
                    <a:pt x="17149" y="3103"/>
                    <a:pt x="17189" y="3136"/>
                  </a:cubicBezTo>
                  <a:cubicBezTo>
                    <a:pt x="17473" y="3373"/>
                    <a:pt x="17662" y="3386"/>
                    <a:pt x="17902" y="3402"/>
                  </a:cubicBezTo>
                  <a:cubicBezTo>
                    <a:pt x="17965" y="3406"/>
                    <a:pt x="18030" y="3410"/>
                    <a:pt x="18099" y="3419"/>
                  </a:cubicBezTo>
                  <a:cubicBezTo>
                    <a:pt x="18267" y="3439"/>
                    <a:pt x="18362" y="3447"/>
                    <a:pt x="18449" y="3447"/>
                  </a:cubicBezTo>
                  <a:cubicBezTo>
                    <a:pt x="18544" y="3447"/>
                    <a:pt x="18633" y="3437"/>
                    <a:pt x="18786" y="3419"/>
                  </a:cubicBezTo>
                  <a:cubicBezTo>
                    <a:pt x="18827" y="3414"/>
                    <a:pt x="18936" y="3371"/>
                    <a:pt x="19024" y="3337"/>
                  </a:cubicBezTo>
                  <a:cubicBezTo>
                    <a:pt x="19174" y="3278"/>
                    <a:pt x="19269" y="3243"/>
                    <a:pt x="19331" y="3243"/>
                  </a:cubicBezTo>
                  <a:cubicBezTo>
                    <a:pt x="19367" y="3243"/>
                    <a:pt x="19377" y="3243"/>
                    <a:pt x="20582" y="3735"/>
                  </a:cubicBezTo>
                  <a:cubicBezTo>
                    <a:pt x="20938" y="3881"/>
                    <a:pt x="21339" y="4045"/>
                    <a:pt x="21420" y="4075"/>
                  </a:cubicBezTo>
                  <a:lnTo>
                    <a:pt x="21463" y="4075"/>
                  </a:lnTo>
                  <a:lnTo>
                    <a:pt x="21496" y="4126"/>
                  </a:lnTo>
                  <a:cubicBezTo>
                    <a:pt x="21512" y="4151"/>
                    <a:pt x="21523" y="4169"/>
                    <a:pt x="21533" y="4185"/>
                  </a:cubicBezTo>
                  <a:lnTo>
                    <a:pt x="21561" y="4234"/>
                  </a:lnTo>
                  <a:lnTo>
                    <a:pt x="21541" y="4287"/>
                  </a:lnTo>
                  <a:cubicBezTo>
                    <a:pt x="21488" y="4431"/>
                    <a:pt x="21392" y="4635"/>
                    <a:pt x="21175" y="4754"/>
                  </a:cubicBezTo>
                  <a:cubicBezTo>
                    <a:pt x="21137" y="4796"/>
                    <a:pt x="21085" y="5060"/>
                    <a:pt x="21056" y="5202"/>
                  </a:cubicBezTo>
                  <a:cubicBezTo>
                    <a:pt x="21028" y="5342"/>
                    <a:pt x="21004" y="5463"/>
                    <a:pt x="20974" y="5542"/>
                  </a:cubicBezTo>
                  <a:cubicBezTo>
                    <a:pt x="20897" y="5740"/>
                    <a:pt x="20743" y="5902"/>
                    <a:pt x="20593" y="6058"/>
                  </a:cubicBezTo>
                  <a:cubicBezTo>
                    <a:pt x="20490" y="6166"/>
                    <a:pt x="20393" y="6268"/>
                    <a:pt x="20323" y="6378"/>
                  </a:cubicBezTo>
                  <a:cubicBezTo>
                    <a:pt x="20212" y="6552"/>
                    <a:pt x="20006" y="6664"/>
                    <a:pt x="19806" y="6772"/>
                  </a:cubicBezTo>
                  <a:cubicBezTo>
                    <a:pt x="19599" y="6885"/>
                    <a:pt x="19384" y="7002"/>
                    <a:pt x="19343" y="7161"/>
                  </a:cubicBezTo>
                  <a:cubicBezTo>
                    <a:pt x="19319" y="7253"/>
                    <a:pt x="19348" y="7365"/>
                    <a:pt x="19432" y="7504"/>
                  </a:cubicBezTo>
                  <a:cubicBezTo>
                    <a:pt x="19589" y="7765"/>
                    <a:pt x="19586" y="7865"/>
                    <a:pt x="19541" y="8031"/>
                  </a:cubicBezTo>
                  <a:cubicBezTo>
                    <a:pt x="19523" y="8097"/>
                    <a:pt x="19503" y="8171"/>
                    <a:pt x="19499" y="8300"/>
                  </a:cubicBezTo>
                  <a:lnTo>
                    <a:pt x="19275" y="8293"/>
                  </a:lnTo>
                  <a:cubicBezTo>
                    <a:pt x="19277" y="8322"/>
                    <a:pt x="19317" y="8380"/>
                    <a:pt x="19384" y="8380"/>
                  </a:cubicBezTo>
                  <a:cubicBezTo>
                    <a:pt x="19438" y="8380"/>
                    <a:pt x="19473" y="8340"/>
                    <a:pt x="19482" y="8315"/>
                  </a:cubicBezTo>
                  <a:cubicBezTo>
                    <a:pt x="19457" y="8386"/>
                    <a:pt x="19398" y="8779"/>
                    <a:pt x="19420" y="8857"/>
                  </a:cubicBezTo>
                  <a:cubicBezTo>
                    <a:pt x="19414" y="8838"/>
                    <a:pt x="19384" y="8802"/>
                    <a:pt x="19336" y="8802"/>
                  </a:cubicBezTo>
                  <a:cubicBezTo>
                    <a:pt x="19314" y="8802"/>
                    <a:pt x="19296" y="8810"/>
                    <a:pt x="19287" y="8818"/>
                  </a:cubicBezTo>
                  <a:lnTo>
                    <a:pt x="19437" y="8991"/>
                  </a:lnTo>
                  <a:cubicBezTo>
                    <a:pt x="19303" y="9137"/>
                    <a:pt x="19075" y="9227"/>
                    <a:pt x="18855" y="9315"/>
                  </a:cubicBezTo>
                  <a:cubicBezTo>
                    <a:pt x="18690" y="9380"/>
                    <a:pt x="18440" y="9479"/>
                    <a:pt x="18425" y="9559"/>
                  </a:cubicBezTo>
                  <a:cubicBezTo>
                    <a:pt x="18421" y="9583"/>
                    <a:pt x="18443" y="9634"/>
                    <a:pt x="18519" y="9708"/>
                  </a:cubicBezTo>
                  <a:lnTo>
                    <a:pt x="18584" y="9773"/>
                  </a:lnTo>
                  <a:lnTo>
                    <a:pt x="18538" y="9854"/>
                  </a:lnTo>
                  <a:cubicBezTo>
                    <a:pt x="18473" y="9965"/>
                    <a:pt x="18280" y="10175"/>
                    <a:pt x="18156" y="10252"/>
                  </a:cubicBezTo>
                  <a:lnTo>
                    <a:pt x="18047" y="10320"/>
                  </a:lnTo>
                  <a:lnTo>
                    <a:pt x="17996" y="10198"/>
                  </a:lnTo>
                  <a:cubicBezTo>
                    <a:pt x="17892" y="9948"/>
                    <a:pt x="17828" y="9945"/>
                    <a:pt x="17825" y="9945"/>
                  </a:cubicBezTo>
                  <a:cubicBezTo>
                    <a:pt x="17765" y="9945"/>
                    <a:pt x="17644" y="10113"/>
                    <a:pt x="17556" y="10235"/>
                  </a:cubicBezTo>
                  <a:cubicBezTo>
                    <a:pt x="17382" y="10477"/>
                    <a:pt x="17166" y="10779"/>
                    <a:pt x="16857" y="10779"/>
                  </a:cubicBezTo>
                  <a:lnTo>
                    <a:pt x="16857" y="10779"/>
                  </a:lnTo>
                  <a:cubicBezTo>
                    <a:pt x="16776" y="10779"/>
                    <a:pt x="16695" y="10758"/>
                    <a:pt x="16613" y="10716"/>
                  </a:cubicBezTo>
                  <a:cubicBezTo>
                    <a:pt x="16546" y="10864"/>
                    <a:pt x="16427" y="11090"/>
                    <a:pt x="16285" y="11355"/>
                  </a:cubicBezTo>
                  <a:cubicBezTo>
                    <a:pt x="16237" y="11446"/>
                    <a:pt x="16183" y="11546"/>
                    <a:pt x="16159" y="11594"/>
                  </a:cubicBezTo>
                  <a:cubicBezTo>
                    <a:pt x="16223" y="11851"/>
                    <a:pt x="16463" y="11965"/>
                    <a:pt x="16717" y="12085"/>
                  </a:cubicBezTo>
                  <a:cubicBezTo>
                    <a:pt x="16900" y="12172"/>
                    <a:pt x="17089" y="12261"/>
                    <a:pt x="17217" y="12410"/>
                  </a:cubicBezTo>
                  <a:lnTo>
                    <a:pt x="17492" y="12124"/>
                  </a:lnTo>
                  <a:lnTo>
                    <a:pt x="17547" y="12308"/>
                  </a:lnTo>
                  <a:cubicBezTo>
                    <a:pt x="17628" y="12574"/>
                    <a:pt x="17520" y="13243"/>
                    <a:pt x="17345" y="13564"/>
                  </a:cubicBezTo>
                  <a:cubicBezTo>
                    <a:pt x="17278" y="13687"/>
                    <a:pt x="17205" y="13756"/>
                    <a:pt x="17120" y="13777"/>
                  </a:cubicBezTo>
                  <a:cubicBezTo>
                    <a:pt x="17017" y="13802"/>
                    <a:pt x="16925" y="13860"/>
                    <a:pt x="16836" y="13916"/>
                  </a:cubicBezTo>
                  <a:cubicBezTo>
                    <a:pt x="16718" y="13990"/>
                    <a:pt x="16597" y="14067"/>
                    <a:pt x="16451" y="14067"/>
                  </a:cubicBezTo>
                  <a:cubicBezTo>
                    <a:pt x="16400" y="14067"/>
                    <a:pt x="16349" y="14057"/>
                    <a:pt x="16299" y="14038"/>
                  </a:cubicBezTo>
                  <a:cubicBezTo>
                    <a:pt x="16082" y="13955"/>
                    <a:pt x="16046" y="13806"/>
                    <a:pt x="16019" y="13697"/>
                  </a:cubicBezTo>
                  <a:cubicBezTo>
                    <a:pt x="15998" y="13609"/>
                    <a:pt x="15981" y="13539"/>
                    <a:pt x="15875" y="13468"/>
                  </a:cubicBezTo>
                  <a:cubicBezTo>
                    <a:pt x="15768" y="13397"/>
                    <a:pt x="15616" y="13356"/>
                    <a:pt x="15457" y="13356"/>
                  </a:cubicBezTo>
                  <a:cubicBezTo>
                    <a:pt x="15256" y="13356"/>
                    <a:pt x="15083" y="13425"/>
                    <a:pt x="15046" y="13520"/>
                  </a:cubicBezTo>
                  <a:cubicBezTo>
                    <a:pt x="15017" y="13592"/>
                    <a:pt x="15066" y="13701"/>
                    <a:pt x="15186" y="13826"/>
                  </a:cubicBezTo>
                  <a:cubicBezTo>
                    <a:pt x="15418" y="14069"/>
                    <a:pt x="15464" y="14262"/>
                    <a:pt x="15501" y="14416"/>
                  </a:cubicBezTo>
                  <a:cubicBezTo>
                    <a:pt x="15544" y="14599"/>
                    <a:pt x="15570" y="14710"/>
                    <a:pt x="15983" y="14856"/>
                  </a:cubicBezTo>
                  <a:cubicBezTo>
                    <a:pt x="15989" y="14857"/>
                    <a:pt x="15999" y="14859"/>
                    <a:pt x="16011" y="14860"/>
                  </a:cubicBezTo>
                  <a:cubicBezTo>
                    <a:pt x="16592" y="14942"/>
                    <a:pt x="16914" y="15098"/>
                    <a:pt x="16995" y="15339"/>
                  </a:cubicBezTo>
                  <a:cubicBezTo>
                    <a:pt x="17049" y="15499"/>
                    <a:pt x="16991" y="15675"/>
                    <a:pt x="16821" y="15861"/>
                  </a:cubicBezTo>
                  <a:cubicBezTo>
                    <a:pt x="16781" y="15904"/>
                    <a:pt x="16727" y="15910"/>
                    <a:pt x="16680" y="15910"/>
                  </a:cubicBezTo>
                  <a:cubicBezTo>
                    <a:pt x="16635" y="15910"/>
                    <a:pt x="16577" y="15904"/>
                    <a:pt x="16509" y="15897"/>
                  </a:cubicBezTo>
                  <a:cubicBezTo>
                    <a:pt x="16418" y="15888"/>
                    <a:pt x="16313" y="15877"/>
                    <a:pt x="16208" y="15877"/>
                  </a:cubicBezTo>
                  <a:cubicBezTo>
                    <a:pt x="16044" y="15877"/>
                    <a:pt x="15925" y="15904"/>
                    <a:pt x="15855" y="15958"/>
                  </a:cubicBezTo>
                  <a:cubicBezTo>
                    <a:pt x="15468" y="16252"/>
                    <a:pt x="15296" y="16674"/>
                    <a:pt x="15114" y="17120"/>
                  </a:cubicBezTo>
                  <a:cubicBezTo>
                    <a:pt x="14967" y="17479"/>
                    <a:pt x="14817" y="17848"/>
                    <a:pt x="14546" y="18154"/>
                  </a:cubicBezTo>
                  <a:cubicBezTo>
                    <a:pt x="14589" y="18150"/>
                    <a:pt x="14634" y="18146"/>
                    <a:pt x="14679" y="18141"/>
                  </a:cubicBezTo>
                  <a:cubicBezTo>
                    <a:pt x="14827" y="18126"/>
                    <a:pt x="14980" y="18110"/>
                    <a:pt x="15128" y="18110"/>
                  </a:cubicBezTo>
                  <a:cubicBezTo>
                    <a:pt x="15345" y="18110"/>
                    <a:pt x="15650" y="18140"/>
                    <a:pt x="15787" y="18394"/>
                  </a:cubicBezTo>
                  <a:cubicBezTo>
                    <a:pt x="15951" y="18702"/>
                    <a:pt x="15772" y="18886"/>
                    <a:pt x="15652" y="19007"/>
                  </a:cubicBezTo>
                  <a:cubicBezTo>
                    <a:pt x="15510" y="19153"/>
                    <a:pt x="15445" y="19220"/>
                    <a:pt x="15675" y="19472"/>
                  </a:cubicBezTo>
                  <a:lnTo>
                    <a:pt x="15686" y="19483"/>
                  </a:lnTo>
                  <a:lnTo>
                    <a:pt x="15693" y="19498"/>
                  </a:lnTo>
                  <a:cubicBezTo>
                    <a:pt x="15732" y="19576"/>
                    <a:pt x="15847" y="19730"/>
                    <a:pt x="15968" y="19894"/>
                  </a:cubicBezTo>
                  <a:cubicBezTo>
                    <a:pt x="16392" y="20465"/>
                    <a:pt x="16659" y="20854"/>
                    <a:pt x="16511" y="21061"/>
                  </a:cubicBezTo>
                  <a:cubicBezTo>
                    <a:pt x="16245" y="21439"/>
                    <a:pt x="16002" y="21600"/>
                    <a:pt x="15699" y="21600"/>
                  </a:cubicBezTo>
                  <a:close/>
                </a:path>
              </a:pathLst>
            </a:custGeom>
            <a:solidFill>
              <a:srgbClr val="E60028">
                <a:alpha val="21000"/>
              </a:srgb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>
                <a:solidFill>
                  <a:prstClr val="black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90" name="Shape 85"/>
            <p:cNvSpPr/>
            <p:nvPr/>
          </p:nvSpPr>
          <p:spPr>
            <a:xfrm>
              <a:off x="4834795" y="5558109"/>
              <a:ext cx="491132" cy="407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600" extrusionOk="0">
                  <a:moveTo>
                    <a:pt x="12524" y="20551"/>
                  </a:moveTo>
                  <a:lnTo>
                    <a:pt x="12427" y="20250"/>
                  </a:lnTo>
                  <a:lnTo>
                    <a:pt x="12144" y="20129"/>
                  </a:lnTo>
                  <a:lnTo>
                    <a:pt x="11938" y="19754"/>
                  </a:lnTo>
                  <a:lnTo>
                    <a:pt x="11514" y="19381"/>
                  </a:lnTo>
                  <a:lnTo>
                    <a:pt x="11514" y="18563"/>
                  </a:lnTo>
                  <a:lnTo>
                    <a:pt x="11284" y="18157"/>
                  </a:lnTo>
                  <a:lnTo>
                    <a:pt x="11210" y="17659"/>
                  </a:lnTo>
                  <a:lnTo>
                    <a:pt x="10896" y="17281"/>
                  </a:lnTo>
                  <a:lnTo>
                    <a:pt x="10896" y="16859"/>
                  </a:lnTo>
                  <a:lnTo>
                    <a:pt x="10720" y="16578"/>
                  </a:lnTo>
                  <a:lnTo>
                    <a:pt x="10423" y="16221"/>
                  </a:lnTo>
                  <a:lnTo>
                    <a:pt x="10159" y="15625"/>
                  </a:lnTo>
                  <a:lnTo>
                    <a:pt x="10363" y="15152"/>
                  </a:lnTo>
                  <a:lnTo>
                    <a:pt x="10219" y="14669"/>
                  </a:lnTo>
                  <a:lnTo>
                    <a:pt x="9944" y="14340"/>
                  </a:lnTo>
                  <a:lnTo>
                    <a:pt x="9858" y="13910"/>
                  </a:lnTo>
                  <a:lnTo>
                    <a:pt x="9586" y="13528"/>
                  </a:lnTo>
                  <a:lnTo>
                    <a:pt x="9537" y="13093"/>
                  </a:lnTo>
                  <a:lnTo>
                    <a:pt x="9355" y="13000"/>
                  </a:lnTo>
                  <a:lnTo>
                    <a:pt x="8817" y="13118"/>
                  </a:lnTo>
                  <a:lnTo>
                    <a:pt x="8502" y="12735"/>
                  </a:lnTo>
                  <a:lnTo>
                    <a:pt x="8419" y="12441"/>
                  </a:lnTo>
                  <a:lnTo>
                    <a:pt x="8319" y="12485"/>
                  </a:lnTo>
                  <a:lnTo>
                    <a:pt x="7887" y="12485"/>
                  </a:lnTo>
                  <a:lnTo>
                    <a:pt x="7744" y="11983"/>
                  </a:lnTo>
                  <a:lnTo>
                    <a:pt x="7462" y="11813"/>
                  </a:lnTo>
                  <a:lnTo>
                    <a:pt x="7291" y="11591"/>
                  </a:lnTo>
                  <a:lnTo>
                    <a:pt x="7124" y="11591"/>
                  </a:lnTo>
                  <a:lnTo>
                    <a:pt x="6885" y="11879"/>
                  </a:lnTo>
                  <a:lnTo>
                    <a:pt x="6334" y="11968"/>
                  </a:lnTo>
                  <a:lnTo>
                    <a:pt x="6160" y="11640"/>
                  </a:lnTo>
                  <a:lnTo>
                    <a:pt x="6102" y="11617"/>
                  </a:lnTo>
                  <a:lnTo>
                    <a:pt x="6007" y="11749"/>
                  </a:lnTo>
                  <a:lnTo>
                    <a:pt x="6007" y="12141"/>
                  </a:lnTo>
                  <a:lnTo>
                    <a:pt x="5832" y="12449"/>
                  </a:lnTo>
                  <a:lnTo>
                    <a:pt x="5954" y="12574"/>
                  </a:lnTo>
                  <a:lnTo>
                    <a:pt x="6180" y="13120"/>
                  </a:lnTo>
                  <a:lnTo>
                    <a:pt x="5969" y="13522"/>
                  </a:lnTo>
                  <a:lnTo>
                    <a:pt x="6283" y="13901"/>
                  </a:lnTo>
                  <a:lnTo>
                    <a:pt x="5643" y="14496"/>
                  </a:lnTo>
                  <a:lnTo>
                    <a:pt x="5475" y="14554"/>
                  </a:lnTo>
                  <a:lnTo>
                    <a:pt x="5554" y="14917"/>
                  </a:lnTo>
                  <a:lnTo>
                    <a:pt x="5372" y="15373"/>
                  </a:lnTo>
                  <a:lnTo>
                    <a:pt x="4889" y="16103"/>
                  </a:lnTo>
                  <a:lnTo>
                    <a:pt x="4171" y="16103"/>
                  </a:lnTo>
                  <a:lnTo>
                    <a:pt x="3871" y="15567"/>
                  </a:lnTo>
                  <a:lnTo>
                    <a:pt x="3753" y="15258"/>
                  </a:lnTo>
                  <a:lnTo>
                    <a:pt x="3652" y="15258"/>
                  </a:lnTo>
                  <a:lnTo>
                    <a:pt x="3383" y="15582"/>
                  </a:lnTo>
                  <a:lnTo>
                    <a:pt x="2982" y="15658"/>
                  </a:lnTo>
                  <a:lnTo>
                    <a:pt x="2615" y="16101"/>
                  </a:lnTo>
                  <a:lnTo>
                    <a:pt x="2524" y="16075"/>
                  </a:lnTo>
                  <a:cubicBezTo>
                    <a:pt x="1051" y="15658"/>
                    <a:pt x="907" y="13541"/>
                    <a:pt x="779" y="11674"/>
                  </a:cubicBezTo>
                  <a:cubicBezTo>
                    <a:pt x="724" y="10863"/>
                    <a:pt x="672" y="10097"/>
                    <a:pt x="522" y="9509"/>
                  </a:cubicBezTo>
                  <a:cubicBezTo>
                    <a:pt x="509" y="9461"/>
                    <a:pt x="405" y="9340"/>
                    <a:pt x="343" y="9267"/>
                  </a:cubicBezTo>
                  <a:cubicBezTo>
                    <a:pt x="241" y="9149"/>
                    <a:pt x="137" y="9026"/>
                    <a:pt x="83" y="8896"/>
                  </a:cubicBezTo>
                  <a:cubicBezTo>
                    <a:pt x="-42" y="8594"/>
                    <a:pt x="1" y="8343"/>
                    <a:pt x="39" y="8122"/>
                  </a:cubicBezTo>
                  <a:cubicBezTo>
                    <a:pt x="68" y="7956"/>
                    <a:pt x="93" y="7812"/>
                    <a:pt x="57" y="7636"/>
                  </a:cubicBezTo>
                  <a:cubicBezTo>
                    <a:pt x="-9" y="7320"/>
                    <a:pt x="13" y="7074"/>
                    <a:pt x="123" y="6905"/>
                  </a:cubicBezTo>
                  <a:cubicBezTo>
                    <a:pt x="208" y="6773"/>
                    <a:pt x="341" y="6701"/>
                    <a:pt x="499" y="6701"/>
                  </a:cubicBezTo>
                  <a:cubicBezTo>
                    <a:pt x="761" y="6701"/>
                    <a:pt x="1067" y="6895"/>
                    <a:pt x="1259" y="7185"/>
                  </a:cubicBezTo>
                  <a:cubicBezTo>
                    <a:pt x="1268" y="7198"/>
                    <a:pt x="1293" y="7236"/>
                    <a:pt x="1400" y="7236"/>
                  </a:cubicBezTo>
                  <a:cubicBezTo>
                    <a:pt x="1567" y="7236"/>
                    <a:pt x="1819" y="7142"/>
                    <a:pt x="2085" y="7043"/>
                  </a:cubicBezTo>
                  <a:cubicBezTo>
                    <a:pt x="2455" y="6906"/>
                    <a:pt x="2874" y="6750"/>
                    <a:pt x="3279" y="6750"/>
                  </a:cubicBezTo>
                  <a:cubicBezTo>
                    <a:pt x="3387" y="6750"/>
                    <a:pt x="3490" y="6761"/>
                    <a:pt x="3587" y="6784"/>
                  </a:cubicBezTo>
                  <a:cubicBezTo>
                    <a:pt x="3570" y="6550"/>
                    <a:pt x="3508" y="6197"/>
                    <a:pt x="3479" y="6037"/>
                  </a:cubicBezTo>
                  <a:cubicBezTo>
                    <a:pt x="3425" y="5730"/>
                    <a:pt x="3415" y="5675"/>
                    <a:pt x="3455" y="5591"/>
                  </a:cubicBezTo>
                  <a:cubicBezTo>
                    <a:pt x="3591" y="5302"/>
                    <a:pt x="3693" y="5112"/>
                    <a:pt x="3855" y="5112"/>
                  </a:cubicBezTo>
                  <a:cubicBezTo>
                    <a:pt x="3955" y="5112"/>
                    <a:pt x="4021" y="5188"/>
                    <a:pt x="4070" y="5244"/>
                  </a:cubicBezTo>
                  <a:cubicBezTo>
                    <a:pt x="4131" y="5315"/>
                    <a:pt x="4195" y="5389"/>
                    <a:pt x="4352" y="5389"/>
                  </a:cubicBezTo>
                  <a:lnTo>
                    <a:pt x="4352" y="5389"/>
                  </a:lnTo>
                  <a:cubicBezTo>
                    <a:pt x="4414" y="5389"/>
                    <a:pt x="5125" y="5530"/>
                    <a:pt x="5210" y="5573"/>
                  </a:cubicBezTo>
                  <a:cubicBezTo>
                    <a:pt x="5395" y="5668"/>
                    <a:pt x="5588" y="5712"/>
                    <a:pt x="5792" y="5758"/>
                  </a:cubicBezTo>
                  <a:cubicBezTo>
                    <a:pt x="5976" y="5799"/>
                    <a:pt x="6165" y="5842"/>
                    <a:pt x="6354" y="5925"/>
                  </a:cubicBezTo>
                  <a:cubicBezTo>
                    <a:pt x="6360" y="5855"/>
                    <a:pt x="6354" y="5791"/>
                    <a:pt x="6334" y="5733"/>
                  </a:cubicBezTo>
                  <a:cubicBezTo>
                    <a:pt x="6244" y="5465"/>
                    <a:pt x="5873" y="5279"/>
                    <a:pt x="5547" y="5115"/>
                  </a:cubicBezTo>
                  <a:cubicBezTo>
                    <a:pt x="5355" y="5018"/>
                    <a:pt x="5175" y="4927"/>
                    <a:pt x="5027" y="4815"/>
                  </a:cubicBezTo>
                  <a:lnTo>
                    <a:pt x="4872" y="4698"/>
                  </a:lnTo>
                  <a:lnTo>
                    <a:pt x="4981" y="4522"/>
                  </a:lnTo>
                  <a:cubicBezTo>
                    <a:pt x="5369" y="3896"/>
                    <a:pt x="5818" y="3579"/>
                    <a:pt x="6315" y="3579"/>
                  </a:cubicBezTo>
                  <a:cubicBezTo>
                    <a:pt x="6914" y="3579"/>
                    <a:pt x="7544" y="4018"/>
                    <a:pt x="8289" y="4958"/>
                  </a:cubicBezTo>
                  <a:cubicBezTo>
                    <a:pt x="8412" y="4822"/>
                    <a:pt x="8560" y="4698"/>
                    <a:pt x="8704" y="4578"/>
                  </a:cubicBezTo>
                  <a:cubicBezTo>
                    <a:pt x="8896" y="4418"/>
                    <a:pt x="9094" y="4253"/>
                    <a:pt x="9186" y="4089"/>
                  </a:cubicBezTo>
                  <a:cubicBezTo>
                    <a:pt x="9244" y="3987"/>
                    <a:pt x="9234" y="3811"/>
                    <a:pt x="9225" y="3639"/>
                  </a:cubicBezTo>
                  <a:cubicBezTo>
                    <a:pt x="9213" y="3417"/>
                    <a:pt x="9199" y="3164"/>
                    <a:pt x="9336" y="2987"/>
                  </a:cubicBezTo>
                  <a:cubicBezTo>
                    <a:pt x="9425" y="2873"/>
                    <a:pt x="9556" y="2817"/>
                    <a:pt x="9735" y="2817"/>
                  </a:cubicBezTo>
                  <a:cubicBezTo>
                    <a:pt x="9765" y="2817"/>
                    <a:pt x="9796" y="2819"/>
                    <a:pt x="9829" y="2821"/>
                  </a:cubicBezTo>
                  <a:cubicBezTo>
                    <a:pt x="9919" y="2575"/>
                    <a:pt x="10143" y="2323"/>
                    <a:pt x="10146" y="2321"/>
                  </a:cubicBezTo>
                  <a:cubicBezTo>
                    <a:pt x="10272" y="2215"/>
                    <a:pt x="10412" y="2159"/>
                    <a:pt x="10548" y="2106"/>
                  </a:cubicBezTo>
                  <a:cubicBezTo>
                    <a:pt x="10650" y="2065"/>
                    <a:pt x="10747" y="2027"/>
                    <a:pt x="10828" y="1969"/>
                  </a:cubicBezTo>
                  <a:cubicBezTo>
                    <a:pt x="10977" y="1865"/>
                    <a:pt x="11049" y="1721"/>
                    <a:pt x="11141" y="1539"/>
                  </a:cubicBezTo>
                  <a:lnTo>
                    <a:pt x="11188" y="1446"/>
                  </a:lnTo>
                  <a:lnTo>
                    <a:pt x="11333" y="1167"/>
                  </a:lnTo>
                  <a:lnTo>
                    <a:pt x="11475" y="1448"/>
                  </a:lnTo>
                  <a:cubicBezTo>
                    <a:pt x="11670" y="1834"/>
                    <a:pt x="11808" y="1915"/>
                    <a:pt x="11890" y="1915"/>
                  </a:cubicBezTo>
                  <a:cubicBezTo>
                    <a:pt x="12105" y="1915"/>
                    <a:pt x="12301" y="1944"/>
                    <a:pt x="12490" y="1972"/>
                  </a:cubicBezTo>
                  <a:cubicBezTo>
                    <a:pt x="12659" y="1997"/>
                    <a:pt x="12819" y="2021"/>
                    <a:pt x="12974" y="2021"/>
                  </a:cubicBezTo>
                  <a:cubicBezTo>
                    <a:pt x="13263" y="2021"/>
                    <a:pt x="13617" y="1948"/>
                    <a:pt x="14062" y="1412"/>
                  </a:cubicBezTo>
                  <a:cubicBezTo>
                    <a:pt x="14237" y="1201"/>
                    <a:pt x="14286" y="1029"/>
                    <a:pt x="14330" y="877"/>
                  </a:cubicBezTo>
                  <a:cubicBezTo>
                    <a:pt x="14438" y="494"/>
                    <a:pt x="14576" y="333"/>
                    <a:pt x="15151" y="333"/>
                  </a:cubicBezTo>
                  <a:cubicBezTo>
                    <a:pt x="15313" y="333"/>
                    <a:pt x="15408" y="271"/>
                    <a:pt x="15527" y="192"/>
                  </a:cubicBezTo>
                  <a:cubicBezTo>
                    <a:pt x="15664" y="102"/>
                    <a:pt x="15819" y="0"/>
                    <a:pt x="16071" y="0"/>
                  </a:cubicBezTo>
                  <a:cubicBezTo>
                    <a:pt x="16104" y="0"/>
                    <a:pt x="16138" y="1"/>
                    <a:pt x="16174" y="5"/>
                  </a:cubicBezTo>
                  <a:cubicBezTo>
                    <a:pt x="16279" y="16"/>
                    <a:pt x="16368" y="115"/>
                    <a:pt x="16515" y="288"/>
                  </a:cubicBezTo>
                  <a:cubicBezTo>
                    <a:pt x="16570" y="352"/>
                    <a:pt x="16662" y="460"/>
                    <a:pt x="16695" y="479"/>
                  </a:cubicBezTo>
                  <a:cubicBezTo>
                    <a:pt x="16806" y="537"/>
                    <a:pt x="16933" y="565"/>
                    <a:pt x="17086" y="565"/>
                  </a:cubicBezTo>
                  <a:cubicBezTo>
                    <a:pt x="17141" y="565"/>
                    <a:pt x="17197" y="561"/>
                    <a:pt x="17253" y="555"/>
                  </a:cubicBezTo>
                  <a:lnTo>
                    <a:pt x="17460" y="534"/>
                  </a:lnTo>
                  <a:lnTo>
                    <a:pt x="17435" y="783"/>
                  </a:lnTo>
                  <a:cubicBezTo>
                    <a:pt x="17423" y="896"/>
                    <a:pt x="17413" y="1027"/>
                    <a:pt x="17404" y="1178"/>
                  </a:cubicBezTo>
                  <a:cubicBezTo>
                    <a:pt x="17358" y="1863"/>
                    <a:pt x="17584" y="1957"/>
                    <a:pt x="17896" y="2087"/>
                  </a:cubicBezTo>
                  <a:cubicBezTo>
                    <a:pt x="18128" y="2184"/>
                    <a:pt x="18436" y="2312"/>
                    <a:pt x="18530" y="2760"/>
                  </a:cubicBezTo>
                  <a:cubicBezTo>
                    <a:pt x="18556" y="2757"/>
                    <a:pt x="18583" y="2756"/>
                    <a:pt x="18609" y="2756"/>
                  </a:cubicBezTo>
                  <a:cubicBezTo>
                    <a:pt x="19228" y="2756"/>
                    <a:pt x="19681" y="3350"/>
                    <a:pt x="19809" y="3936"/>
                  </a:cubicBezTo>
                  <a:cubicBezTo>
                    <a:pt x="19919" y="4442"/>
                    <a:pt x="19803" y="4923"/>
                    <a:pt x="19504" y="5254"/>
                  </a:cubicBezTo>
                  <a:cubicBezTo>
                    <a:pt x="19606" y="5311"/>
                    <a:pt x="19714" y="5365"/>
                    <a:pt x="19756" y="5368"/>
                  </a:cubicBezTo>
                  <a:cubicBezTo>
                    <a:pt x="19756" y="5368"/>
                    <a:pt x="19756" y="5368"/>
                    <a:pt x="19756" y="5368"/>
                  </a:cubicBezTo>
                  <a:cubicBezTo>
                    <a:pt x="19733" y="5368"/>
                    <a:pt x="19683" y="5385"/>
                    <a:pt x="19651" y="5446"/>
                  </a:cubicBezTo>
                  <a:cubicBezTo>
                    <a:pt x="19621" y="5503"/>
                    <a:pt x="19628" y="5562"/>
                    <a:pt x="19636" y="5582"/>
                  </a:cubicBezTo>
                  <a:lnTo>
                    <a:pt x="19919" y="5363"/>
                  </a:lnTo>
                  <a:cubicBezTo>
                    <a:pt x="20172" y="5795"/>
                    <a:pt x="20373" y="6128"/>
                    <a:pt x="20406" y="6172"/>
                  </a:cubicBezTo>
                  <a:cubicBezTo>
                    <a:pt x="20549" y="6333"/>
                    <a:pt x="20664" y="6460"/>
                    <a:pt x="20769" y="6576"/>
                  </a:cubicBezTo>
                  <a:cubicBezTo>
                    <a:pt x="20990" y="6821"/>
                    <a:pt x="21165" y="7014"/>
                    <a:pt x="21492" y="7407"/>
                  </a:cubicBezTo>
                  <a:lnTo>
                    <a:pt x="21539" y="7464"/>
                  </a:lnTo>
                  <a:lnTo>
                    <a:pt x="21558" y="8134"/>
                  </a:lnTo>
                  <a:lnTo>
                    <a:pt x="21525" y="8190"/>
                  </a:lnTo>
                  <a:cubicBezTo>
                    <a:pt x="21496" y="8240"/>
                    <a:pt x="21463" y="8300"/>
                    <a:pt x="21445" y="8361"/>
                  </a:cubicBezTo>
                  <a:lnTo>
                    <a:pt x="21435" y="8396"/>
                  </a:lnTo>
                  <a:cubicBezTo>
                    <a:pt x="21300" y="8858"/>
                    <a:pt x="21172" y="9295"/>
                    <a:pt x="20558" y="9295"/>
                  </a:cubicBezTo>
                  <a:cubicBezTo>
                    <a:pt x="20210" y="9295"/>
                    <a:pt x="19652" y="9953"/>
                    <a:pt x="19652" y="10361"/>
                  </a:cubicBezTo>
                  <a:cubicBezTo>
                    <a:pt x="19652" y="11008"/>
                    <a:pt x="19199" y="11054"/>
                    <a:pt x="18899" y="11085"/>
                  </a:cubicBezTo>
                  <a:cubicBezTo>
                    <a:pt x="18718" y="11103"/>
                    <a:pt x="18531" y="11122"/>
                    <a:pt x="18439" y="11233"/>
                  </a:cubicBezTo>
                  <a:cubicBezTo>
                    <a:pt x="18364" y="11324"/>
                    <a:pt x="18291" y="11405"/>
                    <a:pt x="18222" y="11480"/>
                  </a:cubicBezTo>
                  <a:cubicBezTo>
                    <a:pt x="18056" y="11664"/>
                    <a:pt x="17924" y="11809"/>
                    <a:pt x="17921" y="11938"/>
                  </a:cubicBezTo>
                  <a:cubicBezTo>
                    <a:pt x="17919" y="12054"/>
                    <a:pt x="18010" y="12224"/>
                    <a:pt x="18193" y="12445"/>
                  </a:cubicBezTo>
                  <a:cubicBezTo>
                    <a:pt x="18350" y="12634"/>
                    <a:pt x="18426" y="12876"/>
                    <a:pt x="18414" y="13144"/>
                  </a:cubicBezTo>
                  <a:cubicBezTo>
                    <a:pt x="18396" y="13519"/>
                    <a:pt x="18212" y="13875"/>
                    <a:pt x="18014" y="14126"/>
                  </a:cubicBezTo>
                  <a:cubicBezTo>
                    <a:pt x="18654" y="14719"/>
                    <a:pt x="19227" y="16013"/>
                    <a:pt x="19311" y="17116"/>
                  </a:cubicBezTo>
                  <a:cubicBezTo>
                    <a:pt x="19370" y="17890"/>
                    <a:pt x="19195" y="18510"/>
                    <a:pt x="18806" y="18909"/>
                  </a:cubicBezTo>
                  <a:lnTo>
                    <a:pt x="18685" y="19034"/>
                  </a:lnTo>
                  <a:lnTo>
                    <a:pt x="18575" y="18894"/>
                  </a:lnTo>
                  <a:cubicBezTo>
                    <a:pt x="18446" y="18730"/>
                    <a:pt x="18362" y="18701"/>
                    <a:pt x="18245" y="18660"/>
                  </a:cubicBezTo>
                  <a:cubicBezTo>
                    <a:pt x="18226" y="18654"/>
                    <a:pt x="18206" y="18647"/>
                    <a:pt x="18185" y="18639"/>
                  </a:cubicBezTo>
                  <a:cubicBezTo>
                    <a:pt x="18245" y="19088"/>
                    <a:pt x="18441" y="19492"/>
                    <a:pt x="18745" y="19778"/>
                  </a:cubicBezTo>
                  <a:lnTo>
                    <a:pt x="18909" y="19932"/>
                  </a:lnTo>
                  <a:lnTo>
                    <a:pt x="18750" y="20093"/>
                  </a:lnTo>
                  <a:cubicBezTo>
                    <a:pt x="18352" y="20497"/>
                    <a:pt x="17919" y="20694"/>
                    <a:pt x="17424" y="20694"/>
                  </a:cubicBezTo>
                  <a:cubicBezTo>
                    <a:pt x="16871" y="20694"/>
                    <a:pt x="16329" y="20447"/>
                    <a:pt x="15805" y="20209"/>
                  </a:cubicBezTo>
                  <a:cubicBezTo>
                    <a:pt x="15566" y="20100"/>
                    <a:pt x="15338" y="19996"/>
                    <a:pt x="15114" y="19917"/>
                  </a:cubicBezTo>
                  <a:cubicBezTo>
                    <a:pt x="15023" y="20252"/>
                    <a:pt x="14873" y="20409"/>
                    <a:pt x="14704" y="20587"/>
                  </a:cubicBezTo>
                  <a:cubicBezTo>
                    <a:pt x="14607" y="20689"/>
                    <a:pt x="14498" y="20804"/>
                    <a:pt x="14375" y="20977"/>
                  </a:cubicBezTo>
                  <a:cubicBezTo>
                    <a:pt x="14179" y="21257"/>
                    <a:pt x="13860" y="21289"/>
                    <a:pt x="13638" y="21289"/>
                  </a:cubicBezTo>
                  <a:cubicBezTo>
                    <a:pt x="13500" y="21289"/>
                    <a:pt x="13363" y="21275"/>
                    <a:pt x="13231" y="21262"/>
                  </a:cubicBezTo>
                  <a:cubicBezTo>
                    <a:pt x="13121" y="21250"/>
                    <a:pt x="13016" y="21240"/>
                    <a:pt x="12929" y="21240"/>
                  </a:cubicBezTo>
                  <a:cubicBezTo>
                    <a:pt x="12800" y="21240"/>
                    <a:pt x="12770" y="21265"/>
                    <a:pt x="12769" y="21266"/>
                  </a:cubicBezTo>
                  <a:lnTo>
                    <a:pt x="12458" y="21600"/>
                  </a:lnTo>
                  <a:cubicBezTo>
                    <a:pt x="12458" y="21600"/>
                    <a:pt x="12524" y="20551"/>
                    <a:pt x="12524" y="20551"/>
                  </a:cubicBezTo>
                  <a:close/>
                </a:path>
              </a:pathLst>
            </a:custGeom>
            <a:solidFill>
              <a:srgbClr val="E60028">
                <a:alpha val="21000"/>
              </a:srgb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>
                <a:solidFill>
                  <a:prstClr val="black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91" name="Shape 86"/>
            <p:cNvSpPr/>
            <p:nvPr/>
          </p:nvSpPr>
          <p:spPr>
            <a:xfrm>
              <a:off x="4886849" y="5770907"/>
              <a:ext cx="244435" cy="375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6" h="21600" extrusionOk="0">
                  <a:moveTo>
                    <a:pt x="14608" y="21586"/>
                  </a:moveTo>
                  <a:cubicBezTo>
                    <a:pt x="14242" y="21533"/>
                    <a:pt x="13921" y="21484"/>
                    <a:pt x="13555" y="21429"/>
                  </a:cubicBezTo>
                  <a:lnTo>
                    <a:pt x="12836" y="21321"/>
                  </a:lnTo>
                  <a:lnTo>
                    <a:pt x="13076" y="21130"/>
                  </a:lnTo>
                  <a:cubicBezTo>
                    <a:pt x="13029" y="21005"/>
                    <a:pt x="12948" y="20797"/>
                    <a:pt x="12931" y="20762"/>
                  </a:cubicBezTo>
                  <a:cubicBezTo>
                    <a:pt x="12853" y="20614"/>
                    <a:pt x="12812" y="20465"/>
                    <a:pt x="12772" y="20321"/>
                  </a:cubicBezTo>
                  <a:cubicBezTo>
                    <a:pt x="12736" y="20192"/>
                    <a:pt x="12701" y="20070"/>
                    <a:pt x="12642" y="19954"/>
                  </a:cubicBezTo>
                  <a:lnTo>
                    <a:pt x="12322" y="19326"/>
                  </a:lnTo>
                  <a:lnTo>
                    <a:pt x="12233" y="18636"/>
                  </a:lnTo>
                  <a:cubicBezTo>
                    <a:pt x="12227" y="18613"/>
                    <a:pt x="12209" y="18568"/>
                    <a:pt x="12158" y="18497"/>
                  </a:cubicBezTo>
                  <a:lnTo>
                    <a:pt x="11303" y="18112"/>
                  </a:lnTo>
                  <a:lnTo>
                    <a:pt x="11303" y="17561"/>
                  </a:lnTo>
                  <a:cubicBezTo>
                    <a:pt x="11270" y="17503"/>
                    <a:pt x="11237" y="17443"/>
                    <a:pt x="11205" y="17383"/>
                  </a:cubicBezTo>
                  <a:cubicBezTo>
                    <a:pt x="11073" y="17142"/>
                    <a:pt x="10950" y="16913"/>
                    <a:pt x="10741" y="16735"/>
                  </a:cubicBezTo>
                  <a:lnTo>
                    <a:pt x="10710" y="16706"/>
                  </a:lnTo>
                  <a:lnTo>
                    <a:pt x="9992" y="16107"/>
                  </a:lnTo>
                  <a:lnTo>
                    <a:pt x="10552" y="15500"/>
                  </a:lnTo>
                  <a:cubicBezTo>
                    <a:pt x="10527" y="15401"/>
                    <a:pt x="10510" y="15284"/>
                    <a:pt x="10492" y="15154"/>
                  </a:cubicBezTo>
                  <a:cubicBezTo>
                    <a:pt x="10469" y="14997"/>
                    <a:pt x="10443" y="14822"/>
                    <a:pt x="10400" y="14651"/>
                  </a:cubicBezTo>
                  <a:lnTo>
                    <a:pt x="10097" y="14442"/>
                  </a:lnTo>
                  <a:lnTo>
                    <a:pt x="9873" y="13913"/>
                  </a:lnTo>
                  <a:cubicBezTo>
                    <a:pt x="9794" y="13881"/>
                    <a:pt x="9702" y="13860"/>
                    <a:pt x="9598" y="13852"/>
                  </a:cubicBezTo>
                  <a:lnTo>
                    <a:pt x="8908" y="13798"/>
                  </a:lnTo>
                  <a:lnTo>
                    <a:pt x="8789" y="13566"/>
                  </a:lnTo>
                  <a:cubicBezTo>
                    <a:pt x="8789" y="13566"/>
                    <a:pt x="7119" y="12933"/>
                    <a:pt x="6933" y="12863"/>
                  </a:cubicBezTo>
                  <a:lnTo>
                    <a:pt x="6882" y="12863"/>
                  </a:lnTo>
                  <a:lnTo>
                    <a:pt x="5913" y="12233"/>
                  </a:lnTo>
                  <a:lnTo>
                    <a:pt x="5710" y="11172"/>
                  </a:lnTo>
                  <a:cubicBezTo>
                    <a:pt x="5618" y="11051"/>
                    <a:pt x="5514" y="10958"/>
                    <a:pt x="5384" y="10881"/>
                  </a:cubicBezTo>
                  <a:lnTo>
                    <a:pt x="4852" y="10559"/>
                  </a:lnTo>
                  <a:lnTo>
                    <a:pt x="5071" y="9837"/>
                  </a:lnTo>
                  <a:cubicBezTo>
                    <a:pt x="5031" y="9818"/>
                    <a:pt x="4989" y="9799"/>
                    <a:pt x="4946" y="9779"/>
                  </a:cubicBezTo>
                  <a:cubicBezTo>
                    <a:pt x="4663" y="9649"/>
                    <a:pt x="4343" y="9502"/>
                    <a:pt x="4173" y="9324"/>
                  </a:cubicBezTo>
                  <a:cubicBezTo>
                    <a:pt x="4054" y="9200"/>
                    <a:pt x="3973" y="9034"/>
                    <a:pt x="3894" y="8874"/>
                  </a:cubicBezTo>
                  <a:cubicBezTo>
                    <a:pt x="3860" y="8806"/>
                    <a:pt x="3829" y="8741"/>
                    <a:pt x="3797" y="8687"/>
                  </a:cubicBezTo>
                  <a:cubicBezTo>
                    <a:pt x="3791" y="8678"/>
                    <a:pt x="3781" y="8663"/>
                    <a:pt x="3770" y="8651"/>
                  </a:cubicBezTo>
                  <a:lnTo>
                    <a:pt x="3755" y="8633"/>
                  </a:lnTo>
                  <a:cubicBezTo>
                    <a:pt x="3755" y="8633"/>
                    <a:pt x="3722" y="8572"/>
                    <a:pt x="3711" y="8551"/>
                  </a:cubicBezTo>
                  <a:lnTo>
                    <a:pt x="2967" y="8325"/>
                  </a:lnTo>
                  <a:lnTo>
                    <a:pt x="2585" y="8154"/>
                  </a:lnTo>
                  <a:lnTo>
                    <a:pt x="2539" y="8137"/>
                  </a:lnTo>
                  <a:lnTo>
                    <a:pt x="1604" y="7720"/>
                  </a:lnTo>
                  <a:lnTo>
                    <a:pt x="1192" y="6796"/>
                  </a:lnTo>
                  <a:lnTo>
                    <a:pt x="595" y="6198"/>
                  </a:lnTo>
                  <a:lnTo>
                    <a:pt x="344" y="5950"/>
                  </a:lnTo>
                  <a:lnTo>
                    <a:pt x="0" y="5058"/>
                  </a:lnTo>
                  <a:lnTo>
                    <a:pt x="896" y="4475"/>
                  </a:lnTo>
                  <a:lnTo>
                    <a:pt x="1701" y="4393"/>
                  </a:lnTo>
                  <a:lnTo>
                    <a:pt x="2282" y="4014"/>
                  </a:lnTo>
                  <a:lnTo>
                    <a:pt x="3196" y="4014"/>
                  </a:lnTo>
                  <a:lnTo>
                    <a:pt x="3593" y="4573"/>
                  </a:lnTo>
                  <a:lnTo>
                    <a:pt x="3964" y="4930"/>
                  </a:lnTo>
                  <a:lnTo>
                    <a:pt x="4720" y="4930"/>
                  </a:lnTo>
                  <a:lnTo>
                    <a:pt x="5439" y="4343"/>
                  </a:lnTo>
                  <a:lnTo>
                    <a:pt x="5663" y="4040"/>
                  </a:lnTo>
                  <a:lnTo>
                    <a:pt x="5402" y="3387"/>
                  </a:lnTo>
                  <a:lnTo>
                    <a:pt x="6248" y="3229"/>
                  </a:lnTo>
                  <a:lnTo>
                    <a:pt x="6821" y="2941"/>
                  </a:lnTo>
                  <a:lnTo>
                    <a:pt x="6351" y="2635"/>
                  </a:lnTo>
                  <a:lnTo>
                    <a:pt x="6860" y="2112"/>
                  </a:lnTo>
                  <a:lnTo>
                    <a:pt x="6638" y="1823"/>
                  </a:lnTo>
                  <a:lnTo>
                    <a:pt x="6037" y="1488"/>
                  </a:lnTo>
                  <a:lnTo>
                    <a:pt x="6613" y="941"/>
                  </a:lnTo>
                  <a:lnTo>
                    <a:pt x="6613" y="487"/>
                  </a:lnTo>
                  <a:lnTo>
                    <a:pt x="7266" y="0"/>
                  </a:lnTo>
                  <a:lnTo>
                    <a:pt x="8036" y="164"/>
                  </a:lnTo>
                  <a:lnTo>
                    <a:pt x="8282" y="416"/>
                  </a:lnTo>
                  <a:lnTo>
                    <a:pt x="8736" y="376"/>
                  </a:lnTo>
                  <a:lnTo>
                    <a:pt x="9250" y="41"/>
                  </a:lnTo>
                  <a:lnTo>
                    <a:pt x="10159" y="41"/>
                  </a:lnTo>
                  <a:lnTo>
                    <a:pt x="10620" y="364"/>
                  </a:lnTo>
                  <a:lnTo>
                    <a:pt x="11324" y="593"/>
                  </a:lnTo>
                  <a:lnTo>
                    <a:pt x="11544" y="1009"/>
                  </a:lnTo>
                  <a:lnTo>
                    <a:pt x="11812" y="1009"/>
                  </a:lnTo>
                  <a:lnTo>
                    <a:pt x="12546" y="836"/>
                  </a:lnTo>
                  <a:lnTo>
                    <a:pt x="12885" y="1482"/>
                  </a:lnTo>
                  <a:lnTo>
                    <a:pt x="13158" y="1661"/>
                  </a:lnTo>
                  <a:lnTo>
                    <a:pt x="14087" y="1551"/>
                  </a:lnTo>
                  <a:lnTo>
                    <a:pt x="14991" y="1802"/>
                  </a:lnTo>
                  <a:lnTo>
                    <a:pt x="15115" y="2391"/>
                  </a:lnTo>
                  <a:lnTo>
                    <a:pt x="15638" y="2787"/>
                  </a:lnTo>
                  <a:lnTo>
                    <a:pt x="15803" y="3236"/>
                  </a:lnTo>
                  <a:lnTo>
                    <a:pt x="16327" y="3574"/>
                  </a:lnTo>
                  <a:lnTo>
                    <a:pt x="16768" y="4372"/>
                  </a:lnTo>
                  <a:lnTo>
                    <a:pt x="16386" y="4849"/>
                  </a:lnTo>
                  <a:lnTo>
                    <a:pt x="16701" y="5233"/>
                  </a:lnTo>
                  <a:lnTo>
                    <a:pt x="17259" y="5594"/>
                  </a:lnTo>
                  <a:lnTo>
                    <a:pt x="17778" y="6042"/>
                  </a:lnTo>
                  <a:lnTo>
                    <a:pt x="17778" y="6465"/>
                  </a:lnTo>
                  <a:lnTo>
                    <a:pt x="18359" y="6842"/>
                  </a:lnTo>
                  <a:lnTo>
                    <a:pt x="18520" y="7425"/>
                  </a:lnTo>
                  <a:lnTo>
                    <a:pt x="19018" y="7900"/>
                  </a:lnTo>
                  <a:lnTo>
                    <a:pt x="19018" y="8699"/>
                  </a:lnTo>
                  <a:lnTo>
                    <a:pt x="19689" y="9017"/>
                  </a:lnTo>
                  <a:lnTo>
                    <a:pt x="20046" y="9367"/>
                  </a:lnTo>
                  <a:lnTo>
                    <a:pt x="20693" y="9517"/>
                  </a:lnTo>
                  <a:lnTo>
                    <a:pt x="21054" y="10124"/>
                  </a:lnTo>
                  <a:lnTo>
                    <a:pt x="20965" y="10897"/>
                  </a:lnTo>
                  <a:lnTo>
                    <a:pt x="20657" y="11098"/>
                  </a:lnTo>
                  <a:lnTo>
                    <a:pt x="20624" y="11121"/>
                  </a:lnTo>
                  <a:lnTo>
                    <a:pt x="20558" y="11164"/>
                  </a:lnTo>
                  <a:lnTo>
                    <a:pt x="20475" y="11265"/>
                  </a:lnTo>
                  <a:cubicBezTo>
                    <a:pt x="20425" y="11326"/>
                    <a:pt x="20399" y="11382"/>
                    <a:pt x="20397" y="11436"/>
                  </a:cubicBezTo>
                  <a:lnTo>
                    <a:pt x="20397" y="11486"/>
                  </a:lnTo>
                  <a:cubicBezTo>
                    <a:pt x="20406" y="11624"/>
                    <a:pt x="20563" y="11794"/>
                    <a:pt x="20892" y="12012"/>
                  </a:cubicBezTo>
                  <a:cubicBezTo>
                    <a:pt x="21600" y="12473"/>
                    <a:pt x="21591" y="13141"/>
                    <a:pt x="20863" y="14052"/>
                  </a:cubicBezTo>
                  <a:lnTo>
                    <a:pt x="20759" y="14314"/>
                  </a:lnTo>
                  <a:lnTo>
                    <a:pt x="20467" y="14504"/>
                  </a:lnTo>
                  <a:cubicBezTo>
                    <a:pt x="20362" y="14613"/>
                    <a:pt x="20252" y="14722"/>
                    <a:pt x="20144" y="14828"/>
                  </a:cubicBezTo>
                  <a:lnTo>
                    <a:pt x="20144" y="14979"/>
                  </a:lnTo>
                  <a:lnTo>
                    <a:pt x="19705" y="15237"/>
                  </a:lnTo>
                  <a:lnTo>
                    <a:pt x="19489" y="15434"/>
                  </a:lnTo>
                  <a:cubicBezTo>
                    <a:pt x="19325" y="15581"/>
                    <a:pt x="19176" y="15717"/>
                    <a:pt x="19053" y="15837"/>
                  </a:cubicBezTo>
                  <a:lnTo>
                    <a:pt x="18830" y="16075"/>
                  </a:lnTo>
                  <a:cubicBezTo>
                    <a:pt x="18582" y="16360"/>
                    <a:pt x="18420" y="16640"/>
                    <a:pt x="18342" y="16922"/>
                  </a:cubicBezTo>
                  <a:lnTo>
                    <a:pt x="18342" y="17537"/>
                  </a:lnTo>
                  <a:lnTo>
                    <a:pt x="18685" y="18801"/>
                  </a:lnTo>
                  <a:lnTo>
                    <a:pt x="18521" y="19495"/>
                  </a:lnTo>
                  <a:cubicBezTo>
                    <a:pt x="18481" y="19664"/>
                    <a:pt x="18509" y="19843"/>
                    <a:pt x="18539" y="20032"/>
                  </a:cubicBezTo>
                  <a:cubicBezTo>
                    <a:pt x="18580" y="20288"/>
                    <a:pt x="18621" y="20552"/>
                    <a:pt x="18507" y="20832"/>
                  </a:cubicBezTo>
                  <a:cubicBezTo>
                    <a:pt x="18318" y="21295"/>
                    <a:pt x="17816" y="21572"/>
                    <a:pt x="17165" y="21572"/>
                  </a:cubicBezTo>
                  <a:lnTo>
                    <a:pt x="17165" y="21572"/>
                  </a:lnTo>
                  <a:cubicBezTo>
                    <a:pt x="16894" y="21572"/>
                    <a:pt x="16615" y="21523"/>
                    <a:pt x="16334" y="21428"/>
                  </a:cubicBezTo>
                  <a:cubicBezTo>
                    <a:pt x="16249" y="21398"/>
                    <a:pt x="16135" y="21385"/>
                    <a:pt x="15987" y="21385"/>
                  </a:cubicBezTo>
                  <a:cubicBezTo>
                    <a:pt x="15853" y="21385"/>
                    <a:pt x="15691" y="21396"/>
                    <a:pt x="15480" y="21422"/>
                  </a:cubicBezTo>
                  <a:lnTo>
                    <a:pt x="14703" y="21600"/>
                  </a:lnTo>
                  <a:cubicBezTo>
                    <a:pt x="14703" y="21600"/>
                    <a:pt x="14608" y="21586"/>
                    <a:pt x="14608" y="21586"/>
                  </a:cubicBezTo>
                  <a:close/>
                </a:path>
              </a:pathLst>
            </a:custGeom>
            <a:solidFill>
              <a:srgbClr val="E60028">
                <a:alpha val="21000"/>
              </a:srgbClr>
            </a:solidFill>
            <a:ln w="6350" cap="flat">
              <a:solidFill>
                <a:srgbClr val="FFFFFF"/>
              </a:solidFill>
              <a:prstDash val="solid"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" dirty="0">
                <a:solidFill>
                  <a:prstClr val="black"/>
                </a:solidFill>
                <a:latin typeface="Helvetica Neue"/>
                <a:cs typeface="Helvetica Neue"/>
              </a:endParaRPr>
            </a:p>
          </p:txBody>
        </p:sp>
        <p:grpSp>
          <p:nvGrpSpPr>
            <p:cNvPr id="192" name="Group 92"/>
            <p:cNvGrpSpPr/>
            <p:nvPr/>
          </p:nvGrpSpPr>
          <p:grpSpPr>
            <a:xfrm>
              <a:off x="6130574" y="4383951"/>
              <a:ext cx="1626704" cy="1844250"/>
              <a:chOff x="-1" y="0"/>
              <a:chExt cx="3480333" cy="394576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4" name="Shape 88"/>
              <p:cNvSpPr/>
              <p:nvPr/>
            </p:nvSpPr>
            <p:spPr>
              <a:xfrm>
                <a:off x="-1" y="444923"/>
                <a:ext cx="3480333" cy="35008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600" extrusionOk="0">
                    <a:moveTo>
                      <a:pt x="6884" y="21600"/>
                    </a:moveTo>
                    <a:cubicBezTo>
                      <a:pt x="6813" y="21600"/>
                      <a:pt x="6751" y="21558"/>
                      <a:pt x="6702" y="21476"/>
                    </a:cubicBezTo>
                    <a:cubicBezTo>
                      <a:pt x="6637" y="21367"/>
                      <a:pt x="6579" y="21266"/>
                      <a:pt x="6542" y="21151"/>
                    </a:cubicBezTo>
                    <a:cubicBezTo>
                      <a:pt x="6450" y="21241"/>
                      <a:pt x="6345" y="21285"/>
                      <a:pt x="6224" y="21285"/>
                    </a:cubicBezTo>
                    <a:cubicBezTo>
                      <a:pt x="6154" y="21285"/>
                      <a:pt x="6079" y="21270"/>
                      <a:pt x="5996" y="21240"/>
                    </a:cubicBezTo>
                    <a:cubicBezTo>
                      <a:pt x="5825" y="21178"/>
                      <a:pt x="5789" y="21118"/>
                      <a:pt x="5756" y="21039"/>
                    </a:cubicBezTo>
                    <a:cubicBezTo>
                      <a:pt x="5737" y="20994"/>
                      <a:pt x="5720" y="20951"/>
                      <a:pt x="5627" y="20893"/>
                    </a:cubicBezTo>
                    <a:cubicBezTo>
                      <a:pt x="5482" y="20804"/>
                      <a:pt x="5402" y="20662"/>
                      <a:pt x="5324" y="20524"/>
                    </a:cubicBezTo>
                    <a:cubicBezTo>
                      <a:pt x="5208" y="20320"/>
                      <a:pt x="5109" y="20144"/>
                      <a:pt x="4822" y="20144"/>
                    </a:cubicBezTo>
                    <a:cubicBezTo>
                      <a:pt x="4751" y="20144"/>
                      <a:pt x="4697" y="20159"/>
                      <a:pt x="4640" y="20174"/>
                    </a:cubicBezTo>
                    <a:cubicBezTo>
                      <a:pt x="4583" y="20190"/>
                      <a:pt x="4524" y="20206"/>
                      <a:pt x="4449" y="20206"/>
                    </a:cubicBezTo>
                    <a:cubicBezTo>
                      <a:pt x="4419" y="20206"/>
                      <a:pt x="4388" y="20203"/>
                      <a:pt x="4356" y="20198"/>
                    </a:cubicBezTo>
                    <a:cubicBezTo>
                      <a:pt x="4332" y="20194"/>
                      <a:pt x="4311" y="20192"/>
                      <a:pt x="4292" y="20192"/>
                    </a:cubicBezTo>
                    <a:cubicBezTo>
                      <a:pt x="4272" y="20192"/>
                      <a:pt x="4257" y="20194"/>
                      <a:pt x="4244" y="20195"/>
                    </a:cubicBezTo>
                    <a:cubicBezTo>
                      <a:pt x="4230" y="20197"/>
                      <a:pt x="4218" y="20198"/>
                      <a:pt x="4205" y="20198"/>
                    </a:cubicBezTo>
                    <a:cubicBezTo>
                      <a:pt x="4156" y="20198"/>
                      <a:pt x="4114" y="20178"/>
                      <a:pt x="4044" y="20119"/>
                    </a:cubicBezTo>
                    <a:cubicBezTo>
                      <a:pt x="3995" y="20078"/>
                      <a:pt x="3971" y="19992"/>
                      <a:pt x="3954" y="19929"/>
                    </a:cubicBezTo>
                    <a:cubicBezTo>
                      <a:pt x="3951" y="19918"/>
                      <a:pt x="3947" y="19905"/>
                      <a:pt x="3945" y="19897"/>
                    </a:cubicBezTo>
                    <a:cubicBezTo>
                      <a:pt x="3874" y="19852"/>
                      <a:pt x="3843" y="19845"/>
                      <a:pt x="3831" y="19845"/>
                    </a:cubicBezTo>
                    <a:cubicBezTo>
                      <a:pt x="3822" y="19845"/>
                      <a:pt x="3816" y="19850"/>
                      <a:pt x="3795" y="19889"/>
                    </a:cubicBezTo>
                    <a:cubicBezTo>
                      <a:pt x="3764" y="19945"/>
                      <a:pt x="3717" y="20029"/>
                      <a:pt x="3578" y="20055"/>
                    </a:cubicBezTo>
                    <a:cubicBezTo>
                      <a:pt x="3565" y="20057"/>
                      <a:pt x="3553" y="20058"/>
                      <a:pt x="3541" y="20058"/>
                    </a:cubicBezTo>
                    <a:cubicBezTo>
                      <a:pt x="3379" y="20058"/>
                      <a:pt x="3327" y="19866"/>
                      <a:pt x="3289" y="19726"/>
                    </a:cubicBezTo>
                    <a:cubicBezTo>
                      <a:pt x="3279" y="19689"/>
                      <a:pt x="3270" y="19654"/>
                      <a:pt x="3259" y="19626"/>
                    </a:cubicBezTo>
                    <a:cubicBezTo>
                      <a:pt x="3164" y="19362"/>
                      <a:pt x="3097" y="19118"/>
                      <a:pt x="3032" y="18882"/>
                    </a:cubicBezTo>
                    <a:cubicBezTo>
                      <a:pt x="2997" y="18756"/>
                      <a:pt x="2961" y="18625"/>
                      <a:pt x="2921" y="18492"/>
                    </a:cubicBezTo>
                    <a:cubicBezTo>
                      <a:pt x="2865" y="18304"/>
                      <a:pt x="2802" y="18229"/>
                      <a:pt x="2709" y="18115"/>
                    </a:cubicBezTo>
                    <a:cubicBezTo>
                      <a:pt x="2678" y="18078"/>
                      <a:pt x="2644" y="18037"/>
                      <a:pt x="2607" y="17988"/>
                    </a:cubicBezTo>
                    <a:cubicBezTo>
                      <a:pt x="2589" y="17965"/>
                      <a:pt x="2552" y="17919"/>
                      <a:pt x="2508" y="17866"/>
                    </a:cubicBezTo>
                    <a:cubicBezTo>
                      <a:pt x="2270" y="17578"/>
                      <a:pt x="2250" y="17543"/>
                      <a:pt x="2250" y="17511"/>
                    </a:cubicBezTo>
                    <a:cubicBezTo>
                      <a:pt x="2250" y="17486"/>
                      <a:pt x="2261" y="17475"/>
                      <a:pt x="2303" y="17437"/>
                    </a:cubicBezTo>
                    <a:cubicBezTo>
                      <a:pt x="2446" y="17304"/>
                      <a:pt x="2467" y="17257"/>
                      <a:pt x="2466" y="17240"/>
                    </a:cubicBezTo>
                    <a:cubicBezTo>
                      <a:pt x="2466" y="17240"/>
                      <a:pt x="2466" y="17240"/>
                      <a:pt x="2466" y="17240"/>
                    </a:cubicBezTo>
                    <a:cubicBezTo>
                      <a:pt x="2464" y="17240"/>
                      <a:pt x="2448" y="17233"/>
                      <a:pt x="2402" y="17233"/>
                    </a:cubicBezTo>
                    <a:cubicBezTo>
                      <a:pt x="2356" y="17236"/>
                      <a:pt x="1936" y="17359"/>
                      <a:pt x="1888" y="17395"/>
                    </a:cubicBezTo>
                    <a:cubicBezTo>
                      <a:pt x="1697" y="17585"/>
                      <a:pt x="1525" y="17612"/>
                      <a:pt x="1367" y="17612"/>
                    </a:cubicBezTo>
                    <a:cubicBezTo>
                      <a:pt x="1330" y="17612"/>
                      <a:pt x="1294" y="17610"/>
                      <a:pt x="1257" y="17609"/>
                    </a:cubicBezTo>
                    <a:cubicBezTo>
                      <a:pt x="1220" y="17607"/>
                      <a:pt x="1183" y="17606"/>
                      <a:pt x="1145" y="17606"/>
                    </a:cubicBezTo>
                    <a:cubicBezTo>
                      <a:pt x="1054" y="17606"/>
                      <a:pt x="982" y="17615"/>
                      <a:pt x="911" y="17635"/>
                    </a:cubicBezTo>
                    <a:lnTo>
                      <a:pt x="849" y="17653"/>
                    </a:lnTo>
                    <a:lnTo>
                      <a:pt x="846" y="17589"/>
                    </a:lnTo>
                    <a:cubicBezTo>
                      <a:pt x="838" y="17435"/>
                      <a:pt x="1000" y="17318"/>
                      <a:pt x="1079" y="17261"/>
                    </a:cubicBezTo>
                    <a:cubicBezTo>
                      <a:pt x="1085" y="17257"/>
                      <a:pt x="1092" y="17251"/>
                      <a:pt x="1098" y="17247"/>
                    </a:cubicBezTo>
                    <a:cubicBezTo>
                      <a:pt x="1094" y="17199"/>
                      <a:pt x="1089" y="17198"/>
                      <a:pt x="1046" y="17195"/>
                    </a:cubicBezTo>
                    <a:cubicBezTo>
                      <a:pt x="1004" y="17192"/>
                      <a:pt x="947" y="17187"/>
                      <a:pt x="878" y="17145"/>
                    </a:cubicBezTo>
                    <a:cubicBezTo>
                      <a:pt x="862" y="17135"/>
                      <a:pt x="851" y="17134"/>
                      <a:pt x="844" y="17134"/>
                    </a:cubicBezTo>
                    <a:cubicBezTo>
                      <a:pt x="826" y="17134"/>
                      <a:pt x="806" y="17145"/>
                      <a:pt x="782" y="17157"/>
                    </a:cubicBezTo>
                    <a:cubicBezTo>
                      <a:pt x="750" y="17174"/>
                      <a:pt x="714" y="17193"/>
                      <a:pt x="668" y="17193"/>
                    </a:cubicBezTo>
                    <a:cubicBezTo>
                      <a:pt x="623" y="17193"/>
                      <a:pt x="579" y="17175"/>
                      <a:pt x="534" y="17137"/>
                    </a:cubicBezTo>
                    <a:cubicBezTo>
                      <a:pt x="493" y="17102"/>
                      <a:pt x="505" y="17048"/>
                      <a:pt x="515" y="17001"/>
                    </a:cubicBezTo>
                    <a:cubicBezTo>
                      <a:pt x="532" y="16925"/>
                      <a:pt x="539" y="16871"/>
                      <a:pt x="480" y="16826"/>
                    </a:cubicBezTo>
                    <a:cubicBezTo>
                      <a:pt x="468" y="16831"/>
                      <a:pt x="446" y="16844"/>
                      <a:pt x="430" y="16853"/>
                    </a:cubicBezTo>
                    <a:cubicBezTo>
                      <a:pt x="377" y="16883"/>
                      <a:pt x="312" y="16921"/>
                      <a:pt x="241" y="16921"/>
                    </a:cubicBezTo>
                    <a:cubicBezTo>
                      <a:pt x="191" y="16921"/>
                      <a:pt x="146" y="16902"/>
                      <a:pt x="108" y="16864"/>
                    </a:cubicBezTo>
                    <a:cubicBezTo>
                      <a:pt x="1" y="16759"/>
                      <a:pt x="65" y="16660"/>
                      <a:pt x="108" y="16594"/>
                    </a:cubicBezTo>
                    <a:cubicBezTo>
                      <a:pt x="130" y="16559"/>
                      <a:pt x="152" y="16525"/>
                      <a:pt x="152" y="16496"/>
                    </a:cubicBezTo>
                    <a:cubicBezTo>
                      <a:pt x="152" y="16371"/>
                      <a:pt x="110" y="16272"/>
                      <a:pt x="69" y="16176"/>
                    </a:cubicBezTo>
                    <a:cubicBezTo>
                      <a:pt x="34" y="16093"/>
                      <a:pt x="0" y="16014"/>
                      <a:pt x="0" y="15927"/>
                    </a:cubicBezTo>
                    <a:cubicBezTo>
                      <a:pt x="-1" y="15788"/>
                      <a:pt x="98" y="15697"/>
                      <a:pt x="185" y="15617"/>
                    </a:cubicBezTo>
                    <a:cubicBezTo>
                      <a:pt x="240" y="15567"/>
                      <a:pt x="292" y="15519"/>
                      <a:pt x="313" y="15466"/>
                    </a:cubicBezTo>
                    <a:cubicBezTo>
                      <a:pt x="396" y="15254"/>
                      <a:pt x="476" y="15197"/>
                      <a:pt x="576" y="15126"/>
                    </a:cubicBezTo>
                    <a:cubicBezTo>
                      <a:pt x="625" y="15091"/>
                      <a:pt x="680" y="15052"/>
                      <a:pt x="746" y="14986"/>
                    </a:cubicBezTo>
                    <a:cubicBezTo>
                      <a:pt x="772" y="14959"/>
                      <a:pt x="771" y="14942"/>
                      <a:pt x="770" y="14937"/>
                    </a:cubicBezTo>
                    <a:cubicBezTo>
                      <a:pt x="765" y="14881"/>
                      <a:pt x="657" y="14807"/>
                      <a:pt x="578" y="14754"/>
                    </a:cubicBezTo>
                    <a:cubicBezTo>
                      <a:pt x="495" y="14697"/>
                      <a:pt x="423" y="14648"/>
                      <a:pt x="402" y="14591"/>
                    </a:cubicBezTo>
                    <a:cubicBezTo>
                      <a:pt x="359" y="14469"/>
                      <a:pt x="440" y="14430"/>
                      <a:pt x="479" y="14411"/>
                    </a:cubicBezTo>
                    <a:cubicBezTo>
                      <a:pt x="517" y="14393"/>
                      <a:pt x="521" y="14391"/>
                      <a:pt x="507" y="14347"/>
                    </a:cubicBezTo>
                    <a:cubicBezTo>
                      <a:pt x="444" y="14158"/>
                      <a:pt x="506" y="14085"/>
                      <a:pt x="608" y="13963"/>
                    </a:cubicBezTo>
                    <a:lnTo>
                      <a:pt x="619" y="13951"/>
                    </a:lnTo>
                    <a:cubicBezTo>
                      <a:pt x="723" y="13828"/>
                      <a:pt x="788" y="13777"/>
                      <a:pt x="843" y="13777"/>
                    </a:cubicBezTo>
                    <a:cubicBezTo>
                      <a:pt x="933" y="13777"/>
                      <a:pt x="941" y="13882"/>
                      <a:pt x="947" y="13966"/>
                    </a:cubicBezTo>
                    <a:cubicBezTo>
                      <a:pt x="950" y="14003"/>
                      <a:pt x="956" y="14073"/>
                      <a:pt x="969" y="14085"/>
                    </a:cubicBezTo>
                    <a:cubicBezTo>
                      <a:pt x="1001" y="14095"/>
                      <a:pt x="1046" y="14116"/>
                      <a:pt x="1098" y="14140"/>
                    </a:cubicBezTo>
                    <a:cubicBezTo>
                      <a:pt x="1209" y="14190"/>
                      <a:pt x="1362" y="14260"/>
                      <a:pt x="1457" y="14260"/>
                    </a:cubicBezTo>
                    <a:cubicBezTo>
                      <a:pt x="1501" y="14260"/>
                      <a:pt x="1512" y="14244"/>
                      <a:pt x="1515" y="14239"/>
                    </a:cubicBezTo>
                    <a:cubicBezTo>
                      <a:pt x="1536" y="14209"/>
                      <a:pt x="1575" y="14209"/>
                      <a:pt x="1589" y="14209"/>
                    </a:cubicBezTo>
                    <a:cubicBezTo>
                      <a:pt x="1623" y="14209"/>
                      <a:pt x="1669" y="14216"/>
                      <a:pt x="1728" y="14226"/>
                    </a:cubicBezTo>
                    <a:cubicBezTo>
                      <a:pt x="1809" y="14238"/>
                      <a:pt x="1910" y="14254"/>
                      <a:pt x="2003" y="14254"/>
                    </a:cubicBezTo>
                    <a:cubicBezTo>
                      <a:pt x="2111" y="14254"/>
                      <a:pt x="2187" y="14233"/>
                      <a:pt x="2229" y="14191"/>
                    </a:cubicBezTo>
                    <a:cubicBezTo>
                      <a:pt x="2255" y="14165"/>
                      <a:pt x="2279" y="14135"/>
                      <a:pt x="2305" y="14104"/>
                    </a:cubicBezTo>
                    <a:cubicBezTo>
                      <a:pt x="2356" y="14043"/>
                      <a:pt x="2408" y="13979"/>
                      <a:pt x="2479" y="13938"/>
                    </a:cubicBezTo>
                    <a:cubicBezTo>
                      <a:pt x="2568" y="13886"/>
                      <a:pt x="2590" y="13838"/>
                      <a:pt x="2615" y="13781"/>
                    </a:cubicBezTo>
                    <a:cubicBezTo>
                      <a:pt x="2637" y="13730"/>
                      <a:pt x="2663" y="13672"/>
                      <a:pt x="2738" y="13618"/>
                    </a:cubicBezTo>
                    <a:cubicBezTo>
                      <a:pt x="2783" y="13585"/>
                      <a:pt x="2874" y="13552"/>
                      <a:pt x="2971" y="13516"/>
                    </a:cubicBezTo>
                    <a:cubicBezTo>
                      <a:pt x="3046" y="13489"/>
                      <a:pt x="3160" y="13447"/>
                      <a:pt x="3179" y="13426"/>
                    </a:cubicBezTo>
                    <a:cubicBezTo>
                      <a:pt x="3186" y="13412"/>
                      <a:pt x="3185" y="13341"/>
                      <a:pt x="3184" y="13294"/>
                    </a:cubicBezTo>
                    <a:cubicBezTo>
                      <a:pt x="3183" y="13207"/>
                      <a:pt x="3182" y="13117"/>
                      <a:pt x="3208" y="13059"/>
                    </a:cubicBezTo>
                    <a:cubicBezTo>
                      <a:pt x="3321" y="12807"/>
                      <a:pt x="3395" y="12702"/>
                      <a:pt x="3562" y="12702"/>
                    </a:cubicBezTo>
                    <a:cubicBezTo>
                      <a:pt x="3622" y="12702"/>
                      <a:pt x="3692" y="12715"/>
                      <a:pt x="3781" y="12731"/>
                    </a:cubicBezTo>
                    <a:cubicBezTo>
                      <a:pt x="3812" y="12737"/>
                      <a:pt x="3846" y="12743"/>
                      <a:pt x="3883" y="12749"/>
                    </a:cubicBezTo>
                    <a:cubicBezTo>
                      <a:pt x="3947" y="12760"/>
                      <a:pt x="4022" y="12783"/>
                      <a:pt x="4101" y="12808"/>
                    </a:cubicBezTo>
                    <a:cubicBezTo>
                      <a:pt x="4219" y="12844"/>
                      <a:pt x="4352" y="12886"/>
                      <a:pt x="4457" y="12886"/>
                    </a:cubicBezTo>
                    <a:cubicBezTo>
                      <a:pt x="4492" y="12886"/>
                      <a:pt x="4522" y="12881"/>
                      <a:pt x="4547" y="12871"/>
                    </a:cubicBezTo>
                    <a:cubicBezTo>
                      <a:pt x="4607" y="12848"/>
                      <a:pt x="4651" y="12838"/>
                      <a:pt x="4686" y="12838"/>
                    </a:cubicBezTo>
                    <a:cubicBezTo>
                      <a:pt x="4759" y="12838"/>
                      <a:pt x="4789" y="12883"/>
                      <a:pt x="4810" y="12916"/>
                    </a:cubicBezTo>
                    <a:cubicBezTo>
                      <a:pt x="4832" y="12949"/>
                      <a:pt x="4854" y="12983"/>
                      <a:pt x="4930" y="13005"/>
                    </a:cubicBezTo>
                    <a:cubicBezTo>
                      <a:pt x="4950" y="13011"/>
                      <a:pt x="4970" y="13013"/>
                      <a:pt x="4991" y="13013"/>
                    </a:cubicBezTo>
                    <a:cubicBezTo>
                      <a:pt x="5013" y="13013"/>
                      <a:pt x="5033" y="13011"/>
                      <a:pt x="5055" y="13008"/>
                    </a:cubicBezTo>
                    <a:cubicBezTo>
                      <a:pt x="5078" y="13005"/>
                      <a:pt x="5102" y="13002"/>
                      <a:pt x="5127" y="13002"/>
                    </a:cubicBezTo>
                    <a:cubicBezTo>
                      <a:pt x="5175" y="13002"/>
                      <a:pt x="5218" y="13013"/>
                      <a:pt x="5261" y="13036"/>
                    </a:cubicBezTo>
                    <a:cubicBezTo>
                      <a:pt x="5303" y="12812"/>
                      <a:pt x="5464" y="12776"/>
                      <a:pt x="5564" y="12776"/>
                    </a:cubicBezTo>
                    <a:cubicBezTo>
                      <a:pt x="5718" y="12776"/>
                      <a:pt x="5886" y="12856"/>
                      <a:pt x="5996" y="12934"/>
                    </a:cubicBezTo>
                    <a:cubicBezTo>
                      <a:pt x="6086" y="12911"/>
                      <a:pt x="6452" y="12635"/>
                      <a:pt x="6556" y="12504"/>
                    </a:cubicBezTo>
                    <a:cubicBezTo>
                      <a:pt x="6381" y="12436"/>
                      <a:pt x="6138" y="12311"/>
                      <a:pt x="6099" y="12137"/>
                    </a:cubicBezTo>
                    <a:cubicBezTo>
                      <a:pt x="6079" y="12051"/>
                      <a:pt x="6110" y="11968"/>
                      <a:pt x="6190" y="11888"/>
                    </a:cubicBezTo>
                    <a:cubicBezTo>
                      <a:pt x="6354" y="11725"/>
                      <a:pt x="6530" y="11484"/>
                      <a:pt x="6530" y="11339"/>
                    </a:cubicBezTo>
                    <a:cubicBezTo>
                      <a:pt x="6530" y="11293"/>
                      <a:pt x="6491" y="11220"/>
                      <a:pt x="6460" y="11161"/>
                    </a:cubicBezTo>
                    <a:cubicBezTo>
                      <a:pt x="6425" y="11095"/>
                      <a:pt x="6398" y="11043"/>
                      <a:pt x="6403" y="11000"/>
                    </a:cubicBezTo>
                    <a:cubicBezTo>
                      <a:pt x="6414" y="10910"/>
                      <a:pt x="6476" y="10842"/>
                      <a:pt x="6530" y="10782"/>
                    </a:cubicBezTo>
                    <a:cubicBezTo>
                      <a:pt x="6565" y="10743"/>
                      <a:pt x="6598" y="10707"/>
                      <a:pt x="6614" y="10670"/>
                    </a:cubicBezTo>
                    <a:cubicBezTo>
                      <a:pt x="6698" y="10480"/>
                      <a:pt x="6720" y="10308"/>
                      <a:pt x="6682" y="10135"/>
                    </a:cubicBezTo>
                    <a:cubicBezTo>
                      <a:pt x="6637" y="10148"/>
                      <a:pt x="6584" y="10154"/>
                      <a:pt x="6541" y="10154"/>
                    </a:cubicBezTo>
                    <a:cubicBezTo>
                      <a:pt x="6419" y="10154"/>
                      <a:pt x="6325" y="10115"/>
                      <a:pt x="6283" y="10047"/>
                    </a:cubicBezTo>
                    <a:cubicBezTo>
                      <a:pt x="6216" y="9936"/>
                      <a:pt x="6248" y="9848"/>
                      <a:pt x="6276" y="9769"/>
                    </a:cubicBezTo>
                    <a:cubicBezTo>
                      <a:pt x="6294" y="9720"/>
                      <a:pt x="6310" y="9674"/>
                      <a:pt x="6306" y="9620"/>
                    </a:cubicBezTo>
                    <a:cubicBezTo>
                      <a:pt x="6297" y="9521"/>
                      <a:pt x="6210" y="9363"/>
                      <a:pt x="6124" y="9363"/>
                    </a:cubicBezTo>
                    <a:cubicBezTo>
                      <a:pt x="6058" y="9363"/>
                      <a:pt x="6011" y="9343"/>
                      <a:pt x="5985" y="9304"/>
                    </a:cubicBezTo>
                    <a:cubicBezTo>
                      <a:pt x="5940" y="9237"/>
                      <a:pt x="5979" y="9144"/>
                      <a:pt x="5999" y="9094"/>
                    </a:cubicBezTo>
                    <a:cubicBezTo>
                      <a:pt x="6001" y="9091"/>
                      <a:pt x="6002" y="9088"/>
                      <a:pt x="6003" y="9085"/>
                    </a:cubicBezTo>
                    <a:lnTo>
                      <a:pt x="6002" y="9081"/>
                    </a:lnTo>
                    <a:cubicBezTo>
                      <a:pt x="5965" y="8953"/>
                      <a:pt x="5909" y="8760"/>
                      <a:pt x="6019" y="8658"/>
                    </a:cubicBezTo>
                    <a:cubicBezTo>
                      <a:pt x="6048" y="8632"/>
                      <a:pt x="6057" y="8613"/>
                      <a:pt x="6056" y="8603"/>
                    </a:cubicBezTo>
                    <a:cubicBezTo>
                      <a:pt x="6053" y="8579"/>
                      <a:pt x="5990" y="8544"/>
                      <a:pt x="5948" y="8522"/>
                    </a:cubicBezTo>
                    <a:cubicBezTo>
                      <a:pt x="5887" y="8488"/>
                      <a:pt x="5829" y="8457"/>
                      <a:pt x="5807" y="8406"/>
                    </a:cubicBezTo>
                    <a:cubicBezTo>
                      <a:pt x="5745" y="8269"/>
                      <a:pt x="5730" y="8093"/>
                      <a:pt x="5716" y="7923"/>
                    </a:cubicBezTo>
                    <a:cubicBezTo>
                      <a:pt x="5709" y="7846"/>
                      <a:pt x="5703" y="7772"/>
                      <a:pt x="5693" y="7702"/>
                    </a:cubicBezTo>
                    <a:lnTo>
                      <a:pt x="5682" y="7632"/>
                    </a:lnTo>
                    <a:lnTo>
                      <a:pt x="5753" y="7645"/>
                    </a:lnTo>
                    <a:cubicBezTo>
                      <a:pt x="5759" y="7647"/>
                      <a:pt x="5765" y="7647"/>
                      <a:pt x="5772" y="7647"/>
                    </a:cubicBezTo>
                    <a:cubicBezTo>
                      <a:pt x="5829" y="7647"/>
                      <a:pt x="5891" y="7598"/>
                      <a:pt x="5930" y="7521"/>
                    </a:cubicBezTo>
                    <a:cubicBezTo>
                      <a:pt x="5965" y="7453"/>
                      <a:pt x="5986" y="7346"/>
                      <a:pt x="5930" y="7270"/>
                    </a:cubicBezTo>
                    <a:lnTo>
                      <a:pt x="5890" y="7214"/>
                    </a:lnTo>
                    <a:lnTo>
                      <a:pt x="5955" y="7192"/>
                    </a:lnTo>
                    <a:cubicBezTo>
                      <a:pt x="5995" y="7179"/>
                      <a:pt x="6007" y="7160"/>
                      <a:pt x="6012" y="7147"/>
                    </a:cubicBezTo>
                    <a:cubicBezTo>
                      <a:pt x="6042" y="7072"/>
                      <a:pt x="5963" y="6920"/>
                      <a:pt x="5905" y="6809"/>
                    </a:cubicBezTo>
                    <a:cubicBezTo>
                      <a:pt x="5879" y="6761"/>
                      <a:pt x="5857" y="6719"/>
                      <a:pt x="5842" y="6682"/>
                    </a:cubicBezTo>
                    <a:cubicBezTo>
                      <a:pt x="5770" y="6725"/>
                      <a:pt x="5753" y="6733"/>
                      <a:pt x="5654" y="6779"/>
                    </a:cubicBezTo>
                    <a:lnTo>
                      <a:pt x="5590" y="6809"/>
                    </a:lnTo>
                    <a:lnTo>
                      <a:pt x="5572" y="6754"/>
                    </a:lnTo>
                    <a:cubicBezTo>
                      <a:pt x="5532" y="6629"/>
                      <a:pt x="5435" y="6557"/>
                      <a:pt x="5341" y="6488"/>
                    </a:cubicBezTo>
                    <a:cubicBezTo>
                      <a:pt x="5250" y="6420"/>
                      <a:pt x="5165" y="6357"/>
                      <a:pt x="5157" y="6252"/>
                    </a:cubicBezTo>
                    <a:cubicBezTo>
                      <a:pt x="5150" y="6157"/>
                      <a:pt x="5211" y="6052"/>
                      <a:pt x="5353" y="5910"/>
                    </a:cubicBezTo>
                    <a:cubicBezTo>
                      <a:pt x="5419" y="5844"/>
                      <a:pt x="5476" y="5807"/>
                      <a:pt x="5522" y="5777"/>
                    </a:cubicBezTo>
                    <a:cubicBezTo>
                      <a:pt x="5615" y="5717"/>
                      <a:pt x="5649" y="5695"/>
                      <a:pt x="5633" y="5496"/>
                    </a:cubicBezTo>
                    <a:cubicBezTo>
                      <a:pt x="5620" y="5328"/>
                      <a:pt x="5598" y="5305"/>
                      <a:pt x="5517" y="5219"/>
                    </a:cubicBezTo>
                    <a:cubicBezTo>
                      <a:pt x="5503" y="5203"/>
                      <a:pt x="5486" y="5185"/>
                      <a:pt x="5467" y="5164"/>
                    </a:cubicBezTo>
                    <a:lnTo>
                      <a:pt x="5423" y="5225"/>
                    </a:lnTo>
                    <a:lnTo>
                      <a:pt x="5385" y="5153"/>
                    </a:lnTo>
                    <a:cubicBezTo>
                      <a:pt x="5334" y="5056"/>
                      <a:pt x="5353" y="4986"/>
                      <a:pt x="5378" y="4945"/>
                    </a:cubicBezTo>
                    <a:cubicBezTo>
                      <a:pt x="5419" y="4877"/>
                      <a:pt x="5508" y="4834"/>
                      <a:pt x="5621" y="4827"/>
                    </a:cubicBezTo>
                    <a:cubicBezTo>
                      <a:pt x="5674" y="4690"/>
                      <a:pt x="5593" y="4620"/>
                      <a:pt x="5451" y="4514"/>
                    </a:cubicBezTo>
                    <a:cubicBezTo>
                      <a:pt x="5359" y="4446"/>
                      <a:pt x="5265" y="4375"/>
                      <a:pt x="5222" y="4268"/>
                    </a:cubicBezTo>
                    <a:lnTo>
                      <a:pt x="5194" y="4197"/>
                    </a:lnTo>
                    <a:lnTo>
                      <a:pt x="5270" y="4198"/>
                    </a:lnTo>
                    <a:cubicBezTo>
                      <a:pt x="5484" y="4203"/>
                      <a:pt x="5569" y="4249"/>
                      <a:pt x="5709" y="4326"/>
                    </a:cubicBezTo>
                    <a:cubicBezTo>
                      <a:pt x="5729" y="4337"/>
                      <a:pt x="5750" y="4349"/>
                      <a:pt x="5773" y="4361"/>
                    </a:cubicBezTo>
                    <a:cubicBezTo>
                      <a:pt x="5921" y="4441"/>
                      <a:pt x="5930" y="4506"/>
                      <a:pt x="5927" y="4584"/>
                    </a:cubicBezTo>
                    <a:cubicBezTo>
                      <a:pt x="5925" y="4627"/>
                      <a:pt x="5924" y="4661"/>
                      <a:pt x="5982" y="4719"/>
                    </a:cubicBezTo>
                    <a:cubicBezTo>
                      <a:pt x="6047" y="4784"/>
                      <a:pt x="6121" y="4825"/>
                      <a:pt x="6175" y="4825"/>
                    </a:cubicBezTo>
                    <a:cubicBezTo>
                      <a:pt x="6192" y="4825"/>
                      <a:pt x="6245" y="4825"/>
                      <a:pt x="6269" y="4718"/>
                    </a:cubicBezTo>
                    <a:cubicBezTo>
                      <a:pt x="6284" y="4650"/>
                      <a:pt x="6194" y="4585"/>
                      <a:pt x="6122" y="4533"/>
                    </a:cubicBezTo>
                    <a:cubicBezTo>
                      <a:pt x="6081" y="4504"/>
                      <a:pt x="6048" y="4480"/>
                      <a:pt x="6031" y="4454"/>
                    </a:cubicBezTo>
                    <a:cubicBezTo>
                      <a:pt x="5888" y="4241"/>
                      <a:pt x="5893" y="4101"/>
                      <a:pt x="5900" y="3953"/>
                    </a:cubicBezTo>
                    <a:cubicBezTo>
                      <a:pt x="5903" y="3872"/>
                      <a:pt x="5906" y="3787"/>
                      <a:pt x="5885" y="3682"/>
                    </a:cubicBezTo>
                    <a:cubicBezTo>
                      <a:pt x="5864" y="3576"/>
                      <a:pt x="5881" y="3489"/>
                      <a:pt x="5936" y="3422"/>
                    </a:cubicBezTo>
                    <a:cubicBezTo>
                      <a:pt x="6022" y="3318"/>
                      <a:pt x="6171" y="3296"/>
                      <a:pt x="6281" y="3296"/>
                    </a:cubicBezTo>
                    <a:cubicBezTo>
                      <a:pt x="6413" y="3296"/>
                      <a:pt x="6559" y="3328"/>
                      <a:pt x="6669" y="3381"/>
                    </a:cubicBezTo>
                    <a:cubicBezTo>
                      <a:pt x="6723" y="3353"/>
                      <a:pt x="6817" y="3342"/>
                      <a:pt x="6967" y="3326"/>
                    </a:cubicBezTo>
                    <a:cubicBezTo>
                      <a:pt x="7121" y="3310"/>
                      <a:pt x="7375" y="3284"/>
                      <a:pt x="7415" y="3212"/>
                    </a:cubicBezTo>
                    <a:cubicBezTo>
                      <a:pt x="7402" y="3192"/>
                      <a:pt x="7370" y="3153"/>
                      <a:pt x="7346" y="3123"/>
                    </a:cubicBezTo>
                    <a:cubicBezTo>
                      <a:pt x="7242" y="2994"/>
                      <a:pt x="7180" y="2912"/>
                      <a:pt x="7210" y="2850"/>
                    </a:cubicBezTo>
                    <a:cubicBezTo>
                      <a:pt x="7217" y="2834"/>
                      <a:pt x="7238" y="2807"/>
                      <a:pt x="7289" y="2807"/>
                    </a:cubicBezTo>
                    <a:cubicBezTo>
                      <a:pt x="7309" y="2807"/>
                      <a:pt x="7334" y="2811"/>
                      <a:pt x="7366" y="2820"/>
                    </a:cubicBezTo>
                    <a:cubicBezTo>
                      <a:pt x="7341" y="2745"/>
                      <a:pt x="7339" y="2674"/>
                      <a:pt x="7358" y="2610"/>
                    </a:cubicBezTo>
                    <a:cubicBezTo>
                      <a:pt x="7375" y="2550"/>
                      <a:pt x="7412" y="2498"/>
                      <a:pt x="7466" y="2454"/>
                    </a:cubicBezTo>
                    <a:cubicBezTo>
                      <a:pt x="7440" y="2438"/>
                      <a:pt x="7429" y="2419"/>
                      <a:pt x="7431" y="2387"/>
                    </a:cubicBezTo>
                    <a:cubicBezTo>
                      <a:pt x="7432" y="2384"/>
                      <a:pt x="7430" y="2373"/>
                      <a:pt x="7405" y="2344"/>
                    </a:cubicBezTo>
                    <a:lnTo>
                      <a:pt x="7283" y="2204"/>
                    </a:lnTo>
                    <a:lnTo>
                      <a:pt x="7459" y="2263"/>
                    </a:lnTo>
                    <a:cubicBezTo>
                      <a:pt x="7483" y="2271"/>
                      <a:pt x="7505" y="2275"/>
                      <a:pt x="7527" y="2275"/>
                    </a:cubicBezTo>
                    <a:cubicBezTo>
                      <a:pt x="7628" y="2275"/>
                      <a:pt x="7716" y="2190"/>
                      <a:pt x="7809" y="2100"/>
                    </a:cubicBezTo>
                    <a:cubicBezTo>
                      <a:pt x="7889" y="2022"/>
                      <a:pt x="7972" y="1942"/>
                      <a:pt x="8076" y="1902"/>
                    </a:cubicBezTo>
                    <a:cubicBezTo>
                      <a:pt x="8167" y="1866"/>
                      <a:pt x="8252" y="1843"/>
                      <a:pt x="8334" y="1821"/>
                    </a:cubicBezTo>
                    <a:cubicBezTo>
                      <a:pt x="8443" y="1792"/>
                      <a:pt x="8546" y="1764"/>
                      <a:pt x="8651" y="1710"/>
                    </a:cubicBezTo>
                    <a:lnTo>
                      <a:pt x="8530" y="1669"/>
                    </a:lnTo>
                    <a:lnTo>
                      <a:pt x="8581" y="1612"/>
                    </a:lnTo>
                    <a:cubicBezTo>
                      <a:pt x="8706" y="1472"/>
                      <a:pt x="9007" y="1393"/>
                      <a:pt x="9206" y="1341"/>
                    </a:cubicBezTo>
                    <a:cubicBezTo>
                      <a:pt x="9237" y="1333"/>
                      <a:pt x="9266" y="1326"/>
                      <a:pt x="9290" y="1319"/>
                    </a:cubicBezTo>
                    <a:lnTo>
                      <a:pt x="9411" y="1285"/>
                    </a:lnTo>
                    <a:lnTo>
                      <a:pt x="9348" y="1393"/>
                    </a:lnTo>
                    <a:cubicBezTo>
                      <a:pt x="9318" y="1443"/>
                      <a:pt x="9308" y="1482"/>
                      <a:pt x="9300" y="1526"/>
                    </a:cubicBezTo>
                    <a:cubicBezTo>
                      <a:pt x="9350" y="1508"/>
                      <a:pt x="9402" y="1505"/>
                      <a:pt x="9446" y="1502"/>
                    </a:cubicBezTo>
                    <a:cubicBezTo>
                      <a:pt x="9530" y="1496"/>
                      <a:pt x="9550" y="1490"/>
                      <a:pt x="9554" y="1468"/>
                    </a:cubicBezTo>
                    <a:cubicBezTo>
                      <a:pt x="9564" y="1415"/>
                      <a:pt x="9605" y="1326"/>
                      <a:pt x="9768" y="1326"/>
                    </a:cubicBezTo>
                    <a:cubicBezTo>
                      <a:pt x="9783" y="1326"/>
                      <a:pt x="9797" y="1327"/>
                      <a:pt x="9811" y="1328"/>
                    </a:cubicBezTo>
                    <a:cubicBezTo>
                      <a:pt x="9767" y="1277"/>
                      <a:pt x="9725" y="1224"/>
                      <a:pt x="9686" y="1169"/>
                    </a:cubicBezTo>
                    <a:lnTo>
                      <a:pt x="9621" y="1080"/>
                    </a:lnTo>
                    <a:lnTo>
                      <a:pt x="9731" y="1090"/>
                    </a:lnTo>
                    <a:cubicBezTo>
                      <a:pt x="9749" y="1091"/>
                      <a:pt x="9768" y="1092"/>
                      <a:pt x="9786" y="1092"/>
                    </a:cubicBezTo>
                    <a:cubicBezTo>
                      <a:pt x="9889" y="1092"/>
                      <a:pt x="9993" y="1068"/>
                      <a:pt x="10094" y="1045"/>
                    </a:cubicBezTo>
                    <a:cubicBezTo>
                      <a:pt x="10096" y="1045"/>
                      <a:pt x="10098" y="1044"/>
                      <a:pt x="10100" y="1044"/>
                    </a:cubicBezTo>
                    <a:cubicBezTo>
                      <a:pt x="10005" y="739"/>
                      <a:pt x="10024" y="325"/>
                      <a:pt x="10375" y="87"/>
                    </a:cubicBezTo>
                    <a:cubicBezTo>
                      <a:pt x="10471" y="22"/>
                      <a:pt x="10517" y="0"/>
                      <a:pt x="10559" y="0"/>
                    </a:cubicBezTo>
                    <a:cubicBezTo>
                      <a:pt x="10584" y="0"/>
                      <a:pt x="10603" y="8"/>
                      <a:pt x="10619" y="16"/>
                    </a:cubicBezTo>
                    <a:cubicBezTo>
                      <a:pt x="10637" y="24"/>
                      <a:pt x="10657" y="33"/>
                      <a:pt x="10701" y="33"/>
                    </a:cubicBezTo>
                    <a:cubicBezTo>
                      <a:pt x="10720" y="33"/>
                      <a:pt x="10741" y="31"/>
                      <a:pt x="10765" y="28"/>
                    </a:cubicBezTo>
                    <a:cubicBezTo>
                      <a:pt x="10779" y="26"/>
                      <a:pt x="10791" y="25"/>
                      <a:pt x="10803" y="25"/>
                    </a:cubicBezTo>
                    <a:cubicBezTo>
                      <a:pt x="10871" y="25"/>
                      <a:pt x="10900" y="56"/>
                      <a:pt x="10913" y="83"/>
                    </a:cubicBezTo>
                    <a:cubicBezTo>
                      <a:pt x="10952" y="164"/>
                      <a:pt x="10871" y="295"/>
                      <a:pt x="10726" y="479"/>
                    </a:cubicBezTo>
                    <a:cubicBezTo>
                      <a:pt x="10775" y="478"/>
                      <a:pt x="10826" y="466"/>
                      <a:pt x="10875" y="455"/>
                    </a:cubicBezTo>
                    <a:cubicBezTo>
                      <a:pt x="10927" y="443"/>
                      <a:pt x="10981" y="430"/>
                      <a:pt x="11033" y="430"/>
                    </a:cubicBezTo>
                    <a:cubicBezTo>
                      <a:pt x="11106" y="430"/>
                      <a:pt x="11166" y="454"/>
                      <a:pt x="11215" y="504"/>
                    </a:cubicBezTo>
                    <a:cubicBezTo>
                      <a:pt x="11285" y="573"/>
                      <a:pt x="11251" y="656"/>
                      <a:pt x="11228" y="711"/>
                    </a:cubicBezTo>
                    <a:cubicBezTo>
                      <a:pt x="11218" y="737"/>
                      <a:pt x="11204" y="769"/>
                      <a:pt x="11211" y="781"/>
                    </a:cubicBezTo>
                    <a:cubicBezTo>
                      <a:pt x="11214" y="787"/>
                      <a:pt x="11231" y="804"/>
                      <a:pt x="11302" y="819"/>
                    </a:cubicBezTo>
                    <a:cubicBezTo>
                      <a:pt x="11302" y="797"/>
                      <a:pt x="11306" y="781"/>
                      <a:pt x="11309" y="767"/>
                    </a:cubicBezTo>
                    <a:cubicBezTo>
                      <a:pt x="11313" y="747"/>
                      <a:pt x="11316" y="738"/>
                      <a:pt x="11283" y="687"/>
                    </a:cubicBezTo>
                    <a:lnTo>
                      <a:pt x="11258" y="648"/>
                    </a:lnTo>
                    <a:lnTo>
                      <a:pt x="11294" y="620"/>
                    </a:lnTo>
                    <a:cubicBezTo>
                      <a:pt x="11398" y="538"/>
                      <a:pt x="11482" y="530"/>
                      <a:pt x="11570" y="522"/>
                    </a:cubicBezTo>
                    <a:cubicBezTo>
                      <a:pt x="11602" y="519"/>
                      <a:pt x="11635" y="516"/>
                      <a:pt x="11671" y="509"/>
                    </a:cubicBezTo>
                    <a:cubicBezTo>
                      <a:pt x="11748" y="495"/>
                      <a:pt x="11778" y="485"/>
                      <a:pt x="11797" y="479"/>
                    </a:cubicBezTo>
                    <a:cubicBezTo>
                      <a:pt x="11812" y="474"/>
                      <a:pt x="11825" y="470"/>
                      <a:pt x="11845" y="470"/>
                    </a:cubicBezTo>
                    <a:cubicBezTo>
                      <a:pt x="11862" y="470"/>
                      <a:pt x="11880" y="473"/>
                      <a:pt x="11922" y="478"/>
                    </a:cubicBezTo>
                    <a:lnTo>
                      <a:pt x="11958" y="483"/>
                    </a:lnTo>
                    <a:cubicBezTo>
                      <a:pt x="11969" y="485"/>
                      <a:pt x="11980" y="485"/>
                      <a:pt x="11989" y="485"/>
                    </a:cubicBezTo>
                    <a:cubicBezTo>
                      <a:pt x="12016" y="485"/>
                      <a:pt x="12036" y="481"/>
                      <a:pt x="12055" y="476"/>
                    </a:cubicBezTo>
                    <a:cubicBezTo>
                      <a:pt x="12072" y="472"/>
                      <a:pt x="12088" y="468"/>
                      <a:pt x="12106" y="468"/>
                    </a:cubicBezTo>
                    <a:cubicBezTo>
                      <a:pt x="12174" y="468"/>
                      <a:pt x="12214" y="522"/>
                      <a:pt x="12267" y="629"/>
                    </a:cubicBezTo>
                    <a:cubicBezTo>
                      <a:pt x="12285" y="664"/>
                      <a:pt x="12322" y="737"/>
                      <a:pt x="12339" y="737"/>
                    </a:cubicBezTo>
                    <a:cubicBezTo>
                      <a:pt x="12345" y="737"/>
                      <a:pt x="12361" y="734"/>
                      <a:pt x="12397" y="710"/>
                    </a:cubicBezTo>
                    <a:lnTo>
                      <a:pt x="12425" y="692"/>
                    </a:lnTo>
                    <a:lnTo>
                      <a:pt x="12453" y="710"/>
                    </a:lnTo>
                    <a:cubicBezTo>
                      <a:pt x="12681" y="858"/>
                      <a:pt x="12691" y="1028"/>
                      <a:pt x="12660" y="1145"/>
                    </a:cubicBezTo>
                    <a:lnTo>
                      <a:pt x="12648" y="1191"/>
                    </a:lnTo>
                    <a:lnTo>
                      <a:pt x="12639" y="1189"/>
                    </a:lnTo>
                    <a:cubicBezTo>
                      <a:pt x="12784" y="1319"/>
                      <a:pt x="12849" y="1455"/>
                      <a:pt x="12734" y="1724"/>
                    </a:cubicBezTo>
                    <a:cubicBezTo>
                      <a:pt x="12673" y="1866"/>
                      <a:pt x="12576" y="1997"/>
                      <a:pt x="12483" y="2124"/>
                    </a:cubicBezTo>
                    <a:cubicBezTo>
                      <a:pt x="12413" y="2218"/>
                      <a:pt x="12348" y="2306"/>
                      <a:pt x="12300" y="2394"/>
                    </a:cubicBezTo>
                    <a:cubicBezTo>
                      <a:pt x="12245" y="2496"/>
                      <a:pt x="12130" y="2731"/>
                      <a:pt x="12115" y="2810"/>
                    </a:cubicBezTo>
                    <a:cubicBezTo>
                      <a:pt x="12083" y="2971"/>
                      <a:pt x="12047" y="3020"/>
                      <a:pt x="11960" y="3020"/>
                    </a:cubicBezTo>
                    <a:cubicBezTo>
                      <a:pt x="11959" y="3020"/>
                      <a:pt x="11959" y="3020"/>
                      <a:pt x="11959" y="3020"/>
                    </a:cubicBezTo>
                    <a:cubicBezTo>
                      <a:pt x="11930" y="3020"/>
                      <a:pt x="11906" y="3021"/>
                      <a:pt x="11865" y="3075"/>
                    </a:cubicBezTo>
                    <a:cubicBezTo>
                      <a:pt x="11780" y="3184"/>
                      <a:pt x="11730" y="3306"/>
                      <a:pt x="11688" y="3435"/>
                    </a:cubicBezTo>
                    <a:cubicBezTo>
                      <a:pt x="11696" y="3429"/>
                      <a:pt x="11704" y="3424"/>
                      <a:pt x="11713" y="3418"/>
                    </a:cubicBezTo>
                    <a:cubicBezTo>
                      <a:pt x="11756" y="3392"/>
                      <a:pt x="11798" y="3367"/>
                      <a:pt x="11838" y="3344"/>
                    </a:cubicBezTo>
                    <a:cubicBezTo>
                      <a:pt x="11931" y="3288"/>
                      <a:pt x="12019" y="3236"/>
                      <a:pt x="12100" y="3180"/>
                    </a:cubicBezTo>
                    <a:lnTo>
                      <a:pt x="12122" y="3165"/>
                    </a:lnTo>
                    <a:cubicBezTo>
                      <a:pt x="12404" y="2972"/>
                      <a:pt x="12422" y="2910"/>
                      <a:pt x="12421" y="2896"/>
                    </a:cubicBezTo>
                    <a:lnTo>
                      <a:pt x="12421" y="2896"/>
                    </a:lnTo>
                    <a:cubicBezTo>
                      <a:pt x="12420" y="2896"/>
                      <a:pt x="12402" y="2879"/>
                      <a:pt x="12321" y="2876"/>
                    </a:cubicBezTo>
                    <a:lnTo>
                      <a:pt x="12282" y="2874"/>
                    </a:lnTo>
                    <a:lnTo>
                      <a:pt x="12274" y="2836"/>
                    </a:lnTo>
                    <a:cubicBezTo>
                      <a:pt x="12259" y="2768"/>
                      <a:pt x="12248" y="2684"/>
                      <a:pt x="12293" y="2627"/>
                    </a:cubicBezTo>
                    <a:cubicBezTo>
                      <a:pt x="12338" y="2572"/>
                      <a:pt x="12420" y="2564"/>
                      <a:pt x="12501" y="2564"/>
                    </a:cubicBezTo>
                    <a:cubicBezTo>
                      <a:pt x="12614" y="2564"/>
                      <a:pt x="12639" y="2707"/>
                      <a:pt x="12657" y="2811"/>
                    </a:cubicBezTo>
                    <a:cubicBezTo>
                      <a:pt x="12662" y="2838"/>
                      <a:pt x="12667" y="2866"/>
                      <a:pt x="12672" y="2879"/>
                    </a:cubicBezTo>
                    <a:cubicBezTo>
                      <a:pt x="12685" y="2914"/>
                      <a:pt x="12683" y="2949"/>
                      <a:pt x="12682" y="2982"/>
                    </a:cubicBezTo>
                    <a:cubicBezTo>
                      <a:pt x="12680" y="3040"/>
                      <a:pt x="12678" y="3095"/>
                      <a:pt x="12751" y="3168"/>
                    </a:cubicBezTo>
                    <a:cubicBezTo>
                      <a:pt x="12808" y="3225"/>
                      <a:pt x="12800" y="3292"/>
                      <a:pt x="12793" y="3347"/>
                    </a:cubicBezTo>
                    <a:cubicBezTo>
                      <a:pt x="12788" y="3386"/>
                      <a:pt x="12784" y="3419"/>
                      <a:pt x="12798" y="3450"/>
                    </a:cubicBezTo>
                    <a:cubicBezTo>
                      <a:pt x="12817" y="3489"/>
                      <a:pt x="12834" y="3493"/>
                      <a:pt x="12870" y="3501"/>
                    </a:cubicBezTo>
                    <a:cubicBezTo>
                      <a:pt x="12904" y="3508"/>
                      <a:pt x="12951" y="3518"/>
                      <a:pt x="12992" y="3565"/>
                    </a:cubicBezTo>
                    <a:cubicBezTo>
                      <a:pt x="13016" y="3592"/>
                      <a:pt x="13054" y="3629"/>
                      <a:pt x="13095" y="3668"/>
                    </a:cubicBezTo>
                    <a:cubicBezTo>
                      <a:pt x="13181" y="3751"/>
                      <a:pt x="13278" y="3845"/>
                      <a:pt x="13333" y="3931"/>
                    </a:cubicBezTo>
                    <a:cubicBezTo>
                      <a:pt x="13365" y="3982"/>
                      <a:pt x="13366" y="4054"/>
                      <a:pt x="13367" y="4130"/>
                    </a:cubicBezTo>
                    <a:cubicBezTo>
                      <a:pt x="13369" y="4293"/>
                      <a:pt x="13384" y="4344"/>
                      <a:pt x="13477" y="4344"/>
                    </a:cubicBezTo>
                    <a:cubicBezTo>
                      <a:pt x="13550" y="4344"/>
                      <a:pt x="13582" y="4376"/>
                      <a:pt x="13596" y="4403"/>
                    </a:cubicBezTo>
                    <a:cubicBezTo>
                      <a:pt x="13638" y="4482"/>
                      <a:pt x="13569" y="4601"/>
                      <a:pt x="13496" y="4708"/>
                    </a:cubicBezTo>
                    <a:cubicBezTo>
                      <a:pt x="13445" y="4780"/>
                      <a:pt x="13365" y="4853"/>
                      <a:pt x="13249" y="4932"/>
                    </a:cubicBezTo>
                    <a:cubicBezTo>
                      <a:pt x="13205" y="4962"/>
                      <a:pt x="13206" y="4966"/>
                      <a:pt x="13214" y="4988"/>
                    </a:cubicBezTo>
                    <a:cubicBezTo>
                      <a:pt x="13223" y="5017"/>
                      <a:pt x="13239" y="5066"/>
                      <a:pt x="13201" y="5133"/>
                    </a:cubicBezTo>
                    <a:cubicBezTo>
                      <a:pt x="13193" y="5148"/>
                      <a:pt x="13180" y="5167"/>
                      <a:pt x="13166" y="5189"/>
                    </a:cubicBezTo>
                    <a:cubicBezTo>
                      <a:pt x="13118" y="5261"/>
                      <a:pt x="13019" y="5412"/>
                      <a:pt x="13069" y="5461"/>
                    </a:cubicBezTo>
                    <a:cubicBezTo>
                      <a:pt x="13151" y="5543"/>
                      <a:pt x="13181" y="5612"/>
                      <a:pt x="13160" y="5671"/>
                    </a:cubicBezTo>
                    <a:cubicBezTo>
                      <a:pt x="13129" y="5761"/>
                      <a:pt x="13002" y="5776"/>
                      <a:pt x="12918" y="5787"/>
                    </a:cubicBezTo>
                    <a:cubicBezTo>
                      <a:pt x="12906" y="5788"/>
                      <a:pt x="12891" y="5790"/>
                      <a:pt x="12883" y="5791"/>
                    </a:cubicBezTo>
                    <a:cubicBezTo>
                      <a:pt x="12837" y="5826"/>
                      <a:pt x="12790" y="5858"/>
                      <a:pt x="12745" y="5889"/>
                    </a:cubicBezTo>
                    <a:cubicBezTo>
                      <a:pt x="12523" y="6040"/>
                      <a:pt x="12402" y="6136"/>
                      <a:pt x="12494" y="6350"/>
                    </a:cubicBezTo>
                    <a:cubicBezTo>
                      <a:pt x="12511" y="6390"/>
                      <a:pt x="12541" y="6413"/>
                      <a:pt x="12573" y="6439"/>
                    </a:cubicBezTo>
                    <a:cubicBezTo>
                      <a:pt x="12619" y="6475"/>
                      <a:pt x="12677" y="6520"/>
                      <a:pt x="12682" y="6613"/>
                    </a:cubicBezTo>
                    <a:cubicBezTo>
                      <a:pt x="12683" y="6633"/>
                      <a:pt x="12683" y="6653"/>
                      <a:pt x="12684" y="6674"/>
                    </a:cubicBezTo>
                    <a:cubicBezTo>
                      <a:pt x="12684" y="6736"/>
                      <a:pt x="12685" y="6794"/>
                      <a:pt x="12710" y="6840"/>
                    </a:cubicBezTo>
                    <a:cubicBezTo>
                      <a:pt x="12811" y="7022"/>
                      <a:pt x="12831" y="7135"/>
                      <a:pt x="12863" y="7321"/>
                    </a:cubicBezTo>
                    <a:lnTo>
                      <a:pt x="12868" y="7349"/>
                    </a:lnTo>
                    <a:cubicBezTo>
                      <a:pt x="12883" y="7431"/>
                      <a:pt x="12895" y="7515"/>
                      <a:pt x="12906" y="7597"/>
                    </a:cubicBezTo>
                    <a:lnTo>
                      <a:pt x="12918" y="7680"/>
                    </a:lnTo>
                    <a:cubicBezTo>
                      <a:pt x="12923" y="7710"/>
                      <a:pt x="12925" y="7749"/>
                      <a:pt x="12901" y="7777"/>
                    </a:cubicBezTo>
                    <a:cubicBezTo>
                      <a:pt x="12891" y="7788"/>
                      <a:pt x="12872" y="7802"/>
                      <a:pt x="12841" y="7802"/>
                    </a:cubicBezTo>
                    <a:cubicBezTo>
                      <a:pt x="12832" y="7802"/>
                      <a:pt x="12821" y="7800"/>
                      <a:pt x="12811" y="7799"/>
                    </a:cubicBezTo>
                    <a:cubicBezTo>
                      <a:pt x="12805" y="7798"/>
                      <a:pt x="12800" y="7797"/>
                      <a:pt x="12795" y="7797"/>
                    </a:cubicBezTo>
                    <a:cubicBezTo>
                      <a:pt x="12769" y="7857"/>
                      <a:pt x="12734" y="7899"/>
                      <a:pt x="12706" y="7933"/>
                    </a:cubicBezTo>
                    <a:cubicBezTo>
                      <a:pt x="12663" y="7984"/>
                      <a:pt x="12641" y="8011"/>
                      <a:pt x="12659" y="8067"/>
                    </a:cubicBezTo>
                    <a:cubicBezTo>
                      <a:pt x="12688" y="8057"/>
                      <a:pt x="12715" y="8052"/>
                      <a:pt x="12739" y="8052"/>
                    </a:cubicBezTo>
                    <a:cubicBezTo>
                      <a:pt x="12893" y="8052"/>
                      <a:pt x="12899" y="8228"/>
                      <a:pt x="12903" y="8356"/>
                    </a:cubicBezTo>
                    <a:cubicBezTo>
                      <a:pt x="12906" y="8423"/>
                      <a:pt x="12909" y="8524"/>
                      <a:pt x="12936" y="8538"/>
                    </a:cubicBezTo>
                    <a:cubicBezTo>
                      <a:pt x="13285" y="8724"/>
                      <a:pt x="13188" y="9238"/>
                      <a:pt x="13142" y="9484"/>
                    </a:cubicBezTo>
                    <a:cubicBezTo>
                      <a:pt x="13129" y="9552"/>
                      <a:pt x="13099" y="9712"/>
                      <a:pt x="13118" y="9732"/>
                    </a:cubicBezTo>
                    <a:cubicBezTo>
                      <a:pt x="13118" y="9732"/>
                      <a:pt x="13124" y="9738"/>
                      <a:pt x="13161" y="9738"/>
                    </a:cubicBezTo>
                    <a:cubicBezTo>
                      <a:pt x="13181" y="9738"/>
                      <a:pt x="13204" y="9736"/>
                      <a:pt x="13231" y="9735"/>
                    </a:cubicBezTo>
                    <a:cubicBezTo>
                      <a:pt x="13270" y="9732"/>
                      <a:pt x="13318" y="9730"/>
                      <a:pt x="13375" y="9730"/>
                    </a:cubicBezTo>
                    <a:cubicBezTo>
                      <a:pt x="13437" y="9730"/>
                      <a:pt x="13504" y="9750"/>
                      <a:pt x="13576" y="9771"/>
                    </a:cubicBezTo>
                    <a:cubicBezTo>
                      <a:pt x="13638" y="9789"/>
                      <a:pt x="13701" y="9808"/>
                      <a:pt x="13763" y="9814"/>
                    </a:cubicBezTo>
                    <a:cubicBezTo>
                      <a:pt x="13763" y="9814"/>
                      <a:pt x="13763" y="9814"/>
                      <a:pt x="13763" y="9814"/>
                    </a:cubicBezTo>
                    <a:cubicBezTo>
                      <a:pt x="13784" y="9814"/>
                      <a:pt x="13811" y="9791"/>
                      <a:pt x="13832" y="9772"/>
                    </a:cubicBezTo>
                    <a:cubicBezTo>
                      <a:pt x="13859" y="9747"/>
                      <a:pt x="13887" y="9722"/>
                      <a:pt x="13924" y="9722"/>
                    </a:cubicBezTo>
                    <a:cubicBezTo>
                      <a:pt x="13992" y="9722"/>
                      <a:pt x="14015" y="9800"/>
                      <a:pt x="14026" y="9852"/>
                    </a:cubicBezTo>
                    <a:cubicBezTo>
                      <a:pt x="14189" y="9985"/>
                      <a:pt x="14135" y="10089"/>
                      <a:pt x="14087" y="10181"/>
                    </a:cubicBezTo>
                    <a:cubicBezTo>
                      <a:pt x="14078" y="10197"/>
                      <a:pt x="14069" y="10214"/>
                      <a:pt x="14061" y="10231"/>
                    </a:cubicBezTo>
                    <a:cubicBezTo>
                      <a:pt x="14098" y="10225"/>
                      <a:pt x="14133" y="10221"/>
                      <a:pt x="14166" y="10221"/>
                    </a:cubicBezTo>
                    <a:cubicBezTo>
                      <a:pt x="14457" y="10221"/>
                      <a:pt x="14515" y="10471"/>
                      <a:pt x="14562" y="10671"/>
                    </a:cubicBezTo>
                    <a:cubicBezTo>
                      <a:pt x="14603" y="10847"/>
                      <a:pt x="14633" y="10955"/>
                      <a:pt x="14743" y="10955"/>
                    </a:cubicBezTo>
                    <a:cubicBezTo>
                      <a:pt x="14913" y="10955"/>
                      <a:pt x="14924" y="11165"/>
                      <a:pt x="14933" y="11334"/>
                    </a:cubicBezTo>
                    <a:cubicBezTo>
                      <a:pt x="14937" y="11403"/>
                      <a:pt x="14941" y="11474"/>
                      <a:pt x="14955" y="11510"/>
                    </a:cubicBezTo>
                    <a:cubicBezTo>
                      <a:pt x="14990" y="11599"/>
                      <a:pt x="15053" y="11656"/>
                      <a:pt x="15114" y="11711"/>
                    </a:cubicBezTo>
                    <a:cubicBezTo>
                      <a:pt x="15194" y="11783"/>
                      <a:pt x="15277" y="11858"/>
                      <a:pt x="15277" y="11995"/>
                    </a:cubicBezTo>
                    <a:cubicBezTo>
                      <a:pt x="15277" y="12052"/>
                      <a:pt x="15267" y="12140"/>
                      <a:pt x="15255" y="12250"/>
                    </a:cubicBezTo>
                    <a:cubicBezTo>
                      <a:pt x="15221" y="12565"/>
                      <a:pt x="15163" y="13092"/>
                      <a:pt x="15322" y="13269"/>
                    </a:cubicBezTo>
                    <a:cubicBezTo>
                      <a:pt x="15358" y="13308"/>
                      <a:pt x="15402" y="13327"/>
                      <a:pt x="15458" y="13327"/>
                    </a:cubicBezTo>
                    <a:cubicBezTo>
                      <a:pt x="15489" y="13327"/>
                      <a:pt x="15523" y="13321"/>
                      <a:pt x="15560" y="13310"/>
                    </a:cubicBezTo>
                    <a:cubicBezTo>
                      <a:pt x="15592" y="13300"/>
                      <a:pt x="15602" y="13268"/>
                      <a:pt x="15616" y="13201"/>
                    </a:cubicBezTo>
                    <a:cubicBezTo>
                      <a:pt x="15631" y="13130"/>
                      <a:pt x="15654" y="13024"/>
                      <a:pt x="15778" y="13024"/>
                    </a:cubicBezTo>
                    <a:cubicBezTo>
                      <a:pt x="15853" y="13024"/>
                      <a:pt x="15925" y="12994"/>
                      <a:pt x="16001" y="12962"/>
                    </a:cubicBezTo>
                    <a:cubicBezTo>
                      <a:pt x="16033" y="12949"/>
                      <a:pt x="16067" y="12935"/>
                      <a:pt x="16101" y="12923"/>
                    </a:cubicBezTo>
                    <a:cubicBezTo>
                      <a:pt x="16107" y="12912"/>
                      <a:pt x="16113" y="12887"/>
                      <a:pt x="16117" y="12870"/>
                    </a:cubicBezTo>
                    <a:cubicBezTo>
                      <a:pt x="16129" y="12816"/>
                      <a:pt x="16148" y="12735"/>
                      <a:pt x="16224" y="12735"/>
                    </a:cubicBezTo>
                    <a:cubicBezTo>
                      <a:pt x="16261" y="12735"/>
                      <a:pt x="16299" y="12756"/>
                      <a:pt x="16348" y="12804"/>
                    </a:cubicBezTo>
                    <a:cubicBezTo>
                      <a:pt x="16394" y="12850"/>
                      <a:pt x="16419" y="12914"/>
                      <a:pt x="16440" y="12979"/>
                    </a:cubicBezTo>
                    <a:cubicBezTo>
                      <a:pt x="16462" y="12939"/>
                      <a:pt x="16490" y="12903"/>
                      <a:pt x="16518" y="12867"/>
                    </a:cubicBezTo>
                    <a:cubicBezTo>
                      <a:pt x="16577" y="12791"/>
                      <a:pt x="16633" y="12719"/>
                      <a:pt x="16633" y="12599"/>
                    </a:cubicBezTo>
                    <a:cubicBezTo>
                      <a:pt x="16633" y="12502"/>
                      <a:pt x="16694" y="12436"/>
                      <a:pt x="16747" y="12377"/>
                    </a:cubicBezTo>
                    <a:cubicBezTo>
                      <a:pt x="16814" y="12305"/>
                      <a:pt x="16866" y="12249"/>
                      <a:pt x="16834" y="12138"/>
                    </a:cubicBezTo>
                    <a:cubicBezTo>
                      <a:pt x="16801" y="12026"/>
                      <a:pt x="16821" y="11917"/>
                      <a:pt x="16891" y="11823"/>
                    </a:cubicBezTo>
                    <a:cubicBezTo>
                      <a:pt x="17003" y="11675"/>
                      <a:pt x="17238" y="11576"/>
                      <a:pt x="17477" y="11576"/>
                    </a:cubicBezTo>
                    <a:cubicBezTo>
                      <a:pt x="17647" y="11576"/>
                      <a:pt x="17789" y="11627"/>
                      <a:pt x="17878" y="11718"/>
                    </a:cubicBezTo>
                    <a:cubicBezTo>
                      <a:pt x="17934" y="11776"/>
                      <a:pt x="17941" y="11857"/>
                      <a:pt x="17947" y="11929"/>
                    </a:cubicBezTo>
                    <a:cubicBezTo>
                      <a:pt x="17957" y="12046"/>
                      <a:pt x="17968" y="12076"/>
                      <a:pt x="18047" y="12076"/>
                    </a:cubicBezTo>
                    <a:cubicBezTo>
                      <a:pt x="18062" y="12076"/>
                      <a:pt x="18079" y="12075"/>
                      <a:pt x="18098" y="12072"/>
                    </a:cubicBezTo>
                    <a:cubicBezTo>
                      <a:pt x="18174" y="12060"/>
                      <a:pt x="18183" y="12022"/>
                      <a:pt x="18193" y="11955"/>
                    </a:cubicBezTo>
                    <a:cubicBezTo>
                      <a:pt x="18199" y="11914"/>
                      <a:pt x="18210" y="11838"/>
                      <a:pt x="18289" y="11838"/>
                    </a:cubicBezTo>
                    <a:cubicBezTo>
                      <a:pt x="18332" y="11838"/>
                      <a:pt x="18387" y="11863"/>
                      <a:pt x="18480" y="11924"/>
                    </a:cubicBezTo>
                    <a:cubicBezTo>
                      <a:pt x="18600" y="12004"/>
                      <a:pt x="18730" y="12237"/>
                      <a:pt x="18769" y="12345"/>
                    </a:cubicBezTo>
                    <a:cubicBezTo>
                      <a:pt x="18796" y="12419"/>
                      <a:pt x="18876" y="12538"/>
                      <a:pt x="18935" y="12626"/>
                    </a:cubicBezTo>
                    <a:cubicBezTo>
                      <a:pt x="18960" y="12664"/>
                      <a:pt x="18982" y="12696"/>
                      <a:pt x="18994" y="12717"/>
                    </a:cubicBezTo>
                    <a:cubicBezTo>
                      <a:pt x="19080" y="12863"/>
                      <a:pt x="19126" y="12903"/>
                      <a:pt x="19218" y="12983"/>
                    </a:cubicBezTo>
                    <a:cubicBezTo>
                      <a:pt x="19241" y="13003"/>
                      <a:pt x="19267" y="13026"/>
                      <a:pt x="19297" y="13053"/>
                    </a:cubicBezTo>
                    <a:cubicBezTo>
                      <a:pt x="19347" y="13099"/>
                      <a:pt x="19404" y="13176"/>
                      <a:pt x="19459" y="13252"/>
                    </a:cubicBezTo>
                    <a:cubicBezTo>
                      <a:pt x="19506" y="13316"/>
                      <a:pt x="19578" y="13412"/>
                      <a:pt x="19604" y="13423"/>
                    </a:cubicBezTo>
                    <a:cubicBezTo>
                      <a:pt x="19674" y="13442"/>
                      <a:pt x="19711" y="13506"/>
                      <a:pt x="19744" y="13562"/>
                    </a:cubicBezTo>
                    <a:cubicBezTo>
                      <a:pt x="19786" y="13634"/>
                      <a:pt x="19815" y="13678"/>
                      <a:pt x="19880" y="13678"/>
                    </a:cubicBezTo>
                    <a:cubicBezTo>
                      <a:pt x="19901" y="13678"/>
                      <a:pt x="19925" y="13674"/>
                      <a:pt x="19952" y="13665"/>
                    </a:cubicBezTo>
                    <a:cubicBezTo>
                      <a:pt x="19979" y="13656"/>
                      <a:pt x="20001" y="13652"/>
                      <a:pt x="20020" y="13652"/>
                    </a:cubicBezTo>
                    <a:cubicBezTo>
                      <a:pt x="20059" y="13652"/>
                      <a:pt x="20080" y="13669"/>
                      <a:pt x="20091" y="13684"/>
                    </a:cubicBezTo>
                    <a:cubicBezTo>
                      <a:pt x="20122" y="13726"/>
                      <a:pt x="20104" y="13784"/>
                      <a:pt x="20083" y="13850"/>
                    </a:cubicBezTo>
                    <a:cubicBezTo>
                      <a:pt x="20071" y="13888"/>
                      <a:pt x="20046" y="13968"/>
                      <a:pt x="20065" y="13980"/>
                    </a:cubicBezTo>
                    <a:cubicBezTo>
                      <a:pt x="20095" y="14000"/>
                      <a:pt x="20121" y="14011"/>
                      <a:pt x="20140" y="14011"/>
                    </a:cubicBezTo>
                    <a:cubicBezTo>
                      <a:pt x="20167" y="14011"/>
                      <a:pt x="20188" y="13984"/>
                      <a:pt x="20220" y="13942"/>
                    </a:cubicBezTo>
                    <a:cubicBezTo>
                      <a:pt x="20260" y="13887"/>
                      <a:pt x="20316" y="13812"/>
                      <a:pt x="20422" y="13812"/>
                    </a:cubicBezTo>
                    <a:cubicBezTo>
                      <a:pt x="20439" y="13812"/>
                      <a:pt x="20457" y="13814"/>
                      <a:pt x="20475" y="13817"/>
                    </a:cubicBezTo>
                    <a:cubicBezTo>
                      <a:pt x="20578" y="13839"/>
                      <a:pt x="20578" y="13950"/>
                      <a:pt x="20578" y="14010"/>
                    </a:cubicBezTo>
                    <a:cubicBezTo>
                      <a:pt x="20578" y="14018"/>
                      <a:pt x="20578" y="14027"/>
                      <a:pt x="20578" y="14034"/>
                    </a:cubicBezTo>
                    <a:cubicBezTo>
                      <a:pt x="20578" y="14034"/>
                      <a:pt x="20579" y="14034"/>
                      <a:pt x="20579" y="14034"/>
                    </a:cubicBezTo>
                    <a:cubicBezTo>
                      <a:pt x="20627" y="14034"/>
                      <a:pt x="20684" y="13983"/>
                      <a:pt x="20694" y="13967"/>
                    </a:cubicBezTo>
                    <a:cubicBezTo>
                      <a:pt x="20692" y="13970"/>
                      <a:pt x="20688" y="13982"/>
                      <a:pt x="20692" y="13996"/>
                    </a:cubicBezTo>
                    <a:lnTo>
                      <a:pt x="20738" y="13983"/>
                    </a:lnTo>
                    <a:lnTo>
                      <a:pt x="20764" y="13937"/>
                    </a:lnTo>
                    <a:cubicBezTo>
                      <a:pt x="20954" y="14042"/>
                      <a:pt x="20990" y="14190"/>
                      <a:pt x="21021" y="14320"/>
                    </a:cubicBezTo>
                    <a:cubicBezTo>
                      <a:pt x="21053" y="14452"/>
                      <a:pt x="21079" y="14556"/>
                      <a:pt x="21257" y="14611"/>
                    </a:cubicBezTo>
                    <a:lnTo>
                      <a:pt x="21346" y="14638"/>
                    </a:lnTo>
                    <a:lnTo>
                      <a:pt x="21275" y="14697"/>
                    </a:lnTo>
                    <a:cubicBezTo>
                      <a:pt x="21269" y="14703"/>
                      <a:pt x="21262" y="14715"/>
                      <a:pt x="21254" y="14727"/>
                    </a:cubicBezTo>
                    <a:cubicBezTo>
                      <a:pt x="21239" y="14754"/>
                      <a:pt x="21218" y="14788"/>
                      <a:pt x="21177" y="14817"/>
                    </a:cubicBezTo>
                    <a:cubicBezTo>
                      <a:pt x="21202" y="14889"/>
                      <a:pt x="21238" y="14988"/>
                      <a:pt x="21268" y="15048"/>
                    </a:cubicBezTo>
                    <a:cubicBezTo>
                      <a:pt x="21274" y="15048"/>
                      <a:pt x="21279" y="15047"/>
                      <a:pt x="21284" y="15046"/>
                    </a:cubicBezTo>
                    <a:cubicBezTo>
                      <a:pt x="21297" y="15045"/>
                      <a:pt x="21312" y="15043"/>
                      <a:pt x="21326" y="15043"/>
                    </a:cubicBezTo>
                    <a:cubicBezTo>
                      <a:pt x="21395" y="15043"/>
                      <a:pt x="21430" y="15083"/>
                      <a:pt x="21447" y="15117"/>
                    </a:cubicBezTo>
                    <a:cubicBezTo>
                      <a:pt x="21468" y="15159"/>
                      <a:pt x="21492" y="15194"/>
                      <a:pt x="21512" y="15225"/>
                    </a:cubicBezTo>
                    <a:cubicBezTo>
                      <a:pt x="21551" y="15283"/>
                      <a:pt x="21585" y="15333"/>
                      <a:pt x="21572" y="15392"/>
                    </a:cubicBezTo>
                    <a:cubicBezTo>
                      <a:pt x="21561" y="15440"/>
                      <a:pt x="21522" y="15480"/>
                      <a:pt x="21444" y="15526"/>
                    </a:cubicBezTo>
                    <a:cubicBezTo>
                      <a:pt x="21302" y="15609"/>
                      <a:pt x="21090" y="15846"/>
                      <a:pt x="21066" y="16045"/>
                    </a:cubicBezTo>
                    <a:cubicBezTo>
                      <a:pt x="21059" y="16099"/>
                      <a:pt x="21068" y="16144"/>
                      <a:pt x="21091" y="16182"/>
                    </a:cubicBezTo>
                    <a:cubicBezTo>
                      <a:pt x="21137" y="16148"/>
                      <a:pt x="21180" y="16140"/>
                      <a:pt x="21212" y="16140"/>
                    </a:cubicBezTo>
                    <a:cubicBezTo>
                      <a:pt x="21298" y="16140"/>
                      <a:pt x="21384" y="16199"/>
                      <a:pt x="21452" y="16306"/>
                    </a:cubicBezTo>
                    <a:cubicBezTo>
                      <a:pt x="21527" y="16424"/>
                      <a:pt x="21581" y="16609"/>
                      <a:pt x="21521" y="16736"/>
                    </a:cubicBezTo>
                    <a:cubicBezTo>
                      <a:pt x="21460" y="16865"/>
                      <a:pt x="21451" y="17006"/>
                      <a:pt x="21441" y="17155"/>
                    </a:cubicBezTo>
                    <a:cubicBezTo>
                      <a:pt x="21432" y="17292"/>
                      <a:pt x="21422" y="17434"/>
                      <a:pt x="21369" y="17569"/>
                    </a:cubicBezTo>
                    <a:cubicBezTo>
                      <a:pt x="21352" y="17613"/>
                      <a:pt x="21411" y="17715"/>
                      <a:pt x="21459" y="17798"/>
                    </a:cubicBezTo>
                    <a:cubicBezTo>
                      <a:pt x="21528" y="17917"/>
                      <a:pt x="21599" y="18040"/>
                      <a:pt x="21559" y="18138"/>
                    </a:cubicBezTo>
                    <a:cubicBezTo>
                      <a:pt x="21539" y="18188"/>
                      <a:pt x="21494" y="18223"/>
                      <a:pt x="21426" y="18242"/>
                    </a:cubicBezTo>
                    <a:cubicBezTo>
                      <a:pt x="21348" y="18264"/>
                      <a:pt x="21310" y="18343"/>
                      <a:pt x="21266" y="18434"/>
                    </a:cubicBezTo>
                    <a:cubicBezTo>
                      <a:pt x="21215" y="18540"/>
                      <a:pt x="21157" y="18661"/>
                      <a:pt x="21018" y="18712"/>
                    </a:cubicBezTo>
                    <a:cubicBezTo>
                      <a:pt x="20937" y="18741"/>
                      <a:pt x="20854" y="18755"/>
                      <a:pt x="20764" y="18755"/>
                    </a:cubicBezTo>
                    <a:cubicBezTo>
                      <a:pt x="20690" y="18755"/>
                      <a:pt x="20620" y="18746"/>
                      <a:pt x="20552" y="18737"/>
                    </a:cubicBezTo>
                    <a:cubicBezTo>
                      <a:pt x="20485" y="18729"/>
                      <a:pt x="20422" y="18720"/>
                      <a:pt x="20356" y="18720"/>
                    </a:cubicBezTo>
                    <a:cubicBezTo>
                      <a:pt x="20312" y="18720"/>
                      <a:pt x="20272" y="18724"/>
                      <a:pt x="20233" y="18732"/>
                    </a:cubicBezTo>
                    <a:cubicBezTo>
                      <a:pt x="20177" y="18742"/>
                      <a:pt x="20078" y="18810"/>
                      <a:pt x="20006" y="18860"/>
                    </a:cubicBezTo>
                    <a:cubicBezTo>
                      <a:pt x="19968" y="18886"/>
                      <a:pt x="19932" y="18911"/>
                      <a:pt x="19904" y="18927"/>
                    </a:cubicBezTo>
                    <a:cubicBezTo>
                      <a:pt x="19873" y="18945"/>
                      <a:pt x="19844" y="18953"/>
                      <a:pt x="19817" y="18953"/>
                    </a:cubicBezTo>
                    <a:cubicBezTo>
                      <a:pt x="19770" y="18953"/>
                      <a:pt x="19738" y="18928"/>
                      <a:pt x="19713" y="18908"/>
                    </a:cubicBezTo>
                    <a:cubicBezTo>
                      <a:pt x="19687" y="18887"/>
                      <a:pt x="19671" y="18876"/>
                      <a:pt x="19642" y="18876"/>
                    </a:cubicBezTo>
                    <a:cubicBezTo>
                      <a:pt x="19286" y="18882"/>
                      <a:pt x="19159" y="19063"/>
                      <a:pt x="18997" y="19292"/>
                    </a:cubicBezTo>
                    <a:cubicBezTo>
                      <a:pt x="18892" y="19440"/>
                      <a:pt x="18774" y="19607"/>
                      <a:pt x="18576" y="19735"/>
                    </a:cubicBezTo>
                    <a:cubicBezTo>
                      <a:pt x="18521" y="19771"/>
                      <a:pt x="18469" y="19806"/>
                      <a:pt x="18419" y="19840"/>
                    </a:cubicBezTo>
                    <a:cubicBezTo>
                      <a:pt x="18190" y="19994"/>
                      <a:pt x="17992" y="20128"/>
                      <a:pt x="17704" y="20181"/>
                    </a:cubicBezTo>
                    <a:cubicBezTo>
                      <a:pt x="17659" y="20189"/>
                      <a:pt x="17613" y="20198"/>
                      <a:pt x="17567" y="20207"/>
                    </a:cubicBezTo>
                    <a:cubicBezTo>
                      <a:pt x="17381" y="20244"/>
                      <a:pt x="17189" y="20282"/>
                      <a:pt x="16999" y="20282"/>
                    </a:cubicBezTo>
                    <a:cubicBezTo>
                      <a:pt x="16874" y="20282"/>
                      <a:pt x="16764" y="20266"/>
                      <a:pt x="16663" y="20233"/>
                    </a:cubicBezTo>
                    <a:cubicBezTo>
                      <a:pt x="16566" y="20200"/>
                      <a:pt x="16521" y="20139"/>
                      <a:pt x="16480" y="20084"/>
                    </a:cubicBezTo>
                    <a:cubicBezTo>
                      <a:pt x="16432" y="20019"/>
                      <a:pt x="16397" y="19971"/>
                      <a:pt x="16273" y="19971"/>
                    </a:cubicBezTo>
                    <a:cubicBezTo>
                      <a:pt x="16140" y="19971"/>
                      <a:pt x="16017" y="19955"/>
                      <a:pt x="15887" y="19938"/>
                    </a:cubicBezTo>
                    <a:lnTo>
                      <a:pt x="15810" y="19929"/>
                    </a:lnTo>
                    <a:cubicBezTo>
                      <a:pt x="15781" y="19925"/>
                      <a:pt x="15751" y="19921"/>
                      <a:pt x="15720" y="19917"/>
                    </a:cubicBezTo>
                    <a:cubicBezTo>
                      <a:pt x="15612" y="19902"/>
                      <a:pt x="15501" y="19887"/>
                      <a:pt x="15392" y="19887"/>
                    </a:cubicBezTo>
                    <a:cubicBezTo>
                      <a:pt x="15200" y="19887"/>
                      <a:pt x="15061" y="19935"/>
                      <a:pt x="14957" y="20040"/>
                    </a:cubicBezTo>
                    <a:cubicBezTo>
                      <a:pt x="14847" y="20149"/>
                      <a:pt x="14661" y="20209"/>
                      <a:pt x="14434" y="20209"/>
                    </a:cubicBezTo>
                    <a:cubicBezTo>
                      <a:pt x="14267" y="20209"/>
                      <a:pt x="14090" y="20176"/>
                      <a:pt x="13960" y="20121"/>
                    </a:cubicBezTo>
                    <a:cubicBezTo>
                      <a:pt x="13803" y="20053"/>
                      <a:pt x="13723" y="19925"/>
                      <a:pt x="13647" y="19801"/>
                    </a:cubicBezTo>
                    <a:cubicBezTo>
                      <a:pt x="13567" y="19674"/>
                      <a:pt x="13492" y="19553"/>
                      <a:pt x="13335" y="19493"/>
                    </a:cubicBezTo>
                    <a:cubicBezTo>
                      <a:pt x="13304" y="19481"/>
                      <a:pt x="13272" y="19475"/>
                      <a:pt x="13238" y="19475"/>
                    </a:cubicBezTo>
                    <a:cubicBezTo>
                      <a:pt x="13183" y="19475"/>
                      <a:pt x="13130" y="19490"/>
                      <a:pt x="13074" y="19506"/>
                    </a:cubicBezTo>
                    <a:cubicBezTo>
                      <a:pt x="13014" y="19523"/>
                      <a:pt x="12953" y="19540"/>
                      <a:pt x="12887" y="19540"/>
                    </a:cubicBezTo>
                    <a:cubicBezTo>
                      <a:pt x="12870" y="19540"/>
                      <a:pt x="12853" y="19539"/>
                      <a:pt x="12836" y="19537"/>
                    </a:cubicBezTo>
                    <a:cubicBezTo>
                      <a:pt x="12752" y="19525"/>
                      <a:pt x="12699" y="19489"/>
                      <a:pt x="12647" y="19454"/>
                    </a:cubicBezTo>
                    <a:cubicBezTo>
                      <a:pt x="12584" y="19413"/>
                      <a:pt x="12524" y="19373"/>
                      <a:pt x="12400" y="19373"/>
                    </a:cubicBezTo>
                    <a:cubicBezTo>
                      <a:pt x="12285" y="19373"/>
                      <a:pt x="12235" y="19333"/>
                      <a:pt x="12203" y="19307"/>
                    </a:cubicBezTo>
                    <a:cubicBezTo>
                      <a:pt x="12184" y="19292"/>
                      <a:pt x="12179" y="19288"/>
                      <a:pt x="12170" y="19288"/>
                    </a:cubicBezTo>
                    <a:cubicBezTo>
                      <a:pt x="12157" y="19288"/>
                      <a:pt x="12132" y="19294"/>
                      <a:pt x="12081" y="19321"/>
                    </a:cubicBezTo>
                    <a:cubicBezTo>
                      <a:pt x="12004" y="19361"/>
                      <a:pt x="11963" y="19441"/>
                      <a:pt x="11920" y="19526"/>
                    </a:cubicBezTo>
                    <a:cubicBezTo>
                      <a:pt x="11887" y="19592"/>
                      <a:pt x="11853" y="19661"/>
                      <a:pt x="11799" y="19714"/>
                    </a:cubicBezTo>
                    <a:cubicBezTo>
                      <a:pt x="11665" y="19847"/>
                      <a:pt x="11729" y="19973"/>
                      <a:pt x="11849" y="20164"/>
                    </a:cubicBezTo>
                    <a:cubicBezTo>
                      <a:pt x="11915" y="20269"/>
                      <a:pt x="11977" y="20367"/>
                      <a:pt x="11977" y="20470"/>
                    </a:cubicBezTo>
                    <a:cubicBezTo>
                      <a:pt x="11977" y="20849"/>
                      <a:pt x="11497" y="20991"/>
                      <a:pt x="11194" y="20991"/>
                    </a:cubicBezTo>
                    <a:lnTo>
                      <a:pt x="11097" y="20991"/>
                    </a:lnTo>
                    <a:cubicBezTo>
                      <a:pt x="10744" y="20991"/>
                      <a:pt x="10359" y="20967"/>
                      <a:pt x="10180" y="20789"/>
                    </a:cubicBezTo>
                    <a:cubicBezTo>
                      <a:pt x="10156" y="20765"/>
                      <a:pt x="10132" y="20738"/>
                      <a:pt x="10106" y="20708"/>
                    </a:cubicBezTo>
                    <a:cubicBezTo>
                      <a:pt x="10040" y="20634"/>
                      <a:pt x="9966" y="20550"/>
                      <a:pt x="9890" y="20527"/>
                    </a:cubicBezTo>
                    <a:cubicBezTo>
                      <a:pt x="9877" y="20522"/>
                      <a:pt x="9860" y="20520"/>
                      <a:pt x="9840" y="20520"/>
                    </a:cubicBezTo>
                    <a:cubicBezTo>
                      <a:pt x="9795" y="20520"/>
                      <a:pt x="9743" y="20531"/>
                      <a:pt x="9692" y="20540"/>
                    </a:cubicBezTo>
                    <a:cubicBezTo>
                      <a:pt x="9642" y="20550"/>
                      <a:pt x="9596" y="20558"/>
                      <a:pt x="9556" y="20558"/>
                    </a:cubicBezTo>
                    <a:cubicBezTo>
                      <a:pt x="9513" y="20558"/>
                      <a:pt x="9481" y="20548"/>
                      <a:pt x="9459" y="20526"/>
                    </a:cubicBezTo>
                    <a:cubicBezTo>
                      <a:pt x="9375" y="20442"/>
                      <a:pt x="9311" y="20382"/>
                      <a:pt x="9252" y="20382"/>
                    </a:cubicBezTo>
                    <a:cubicBezTo>
                      <a:pt x="9217" y="20382"/>
                      <a:pt x="9178" y="20404"/>
                      <a:pt x="9133" y="20449"/>
                    </a:cubicBezTo>
                    <a:cubicBezTo>
                      <a:pt x="9125" y="20457"/>
                      <a:pt x="9117" y="20462"/>
                      <a:pt x="9015" y="20523"/>
                    </a:cubicBezTo>
                    <a:cubicBezTo>
                      <a:pt x="8943" y="20565"/>
                      <a:pt x="8811" y="20644"/>
                      <a:pt x="8792" y="20660"/>
                    </a:cubicBezTo>
                    <a:cubicBezTo>
                      <a:pt x="8801" y="20653"/>
                      <a:pt x="8811" y="20632"/>
                      <a:pt x="8802" y="20610"/>
                    </a:cubicBezTo>
                    <a:lnTo>
                      <a:pt x="8756" y="20627"/>
                    </a:lnTo>
                    <a:lnTo>
                      <a:pt x="8756" y="20679"/>
                    </a:lnTo>
                    <a:cubicBezTo>
                      <a:pt x="8582" y="20679"/>
                      <a:pt x="8036" y="20984"/>
                      <a:pt x="8009" y="21072"/>
                    </a:cubicBezTo>
                    <a:cubicBezTo>
                      <a:pt x="7979" y="21226"/>
                      <a:pt x="7690" y="21369"/>
                      <a:pt x="7150" y="21495"/>
                    </a:cubicBezTo>
                    <a:cubicBezTo>
                      <a:pt x="7123" y="21501"/>
                      <a:pt x="7092" y="21519"/>
                      <a:pt x="7058" y="21538"/>
                    </a:cubicBezTo>
                    <a:cubicBezTo>
                      <a:pt x="7006" y="21567"/>
                      <a:pt x="6947" y="21600"/>
                      <a:pt x="6884" y="21600"/>
                    </a:cubicBezTo>
                    <a:close/>
                  </a:path>
                </a:pathLst>
              </a:custGeom>
              <a:solidFill>
                <a:srgbClr val="E60028">
                  <a:alpha val="21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5" name="Shape 89"/>
              <p:cNvSpPr/>
              <p:nvPr/>
            </p:nvSpPr>
            <p:spPr>
              <a:xfrm>
                <a:off x="1551573" y="235547"/>
                <a:ext cx="150547" cy="185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44" h="18314" extrusionOk="0">
                    <a:moveTo>
                      <a:pt x="7331" y="5804"/>
                    </a:moveTo>
                    <a:cubicBezTo>
                      <a:pt x="8052" y="192"/>
                      <a:pt x="6150" y="-2666"/>
                      <a:pt x="3409" y="3363"/>
                    </a:cubicBezTo>
                    <a:cubicBezTo>
                      <a:pt x="2855" y="4582"/>
                      <a:pt x="-807" y="17333"/>
                      <a:pt x="163" y="18254"/>
                    </a:cubicBezTo>
                    <a:cubicBezTo>
                      <a:pt x="878" y="18934"/>
                      <a:pt x="12559" y="13638"/>
                      <a:pt x="14029" y="12631"/>
                    </a:cubicBezTo>
                    <a:cubicBezTo>
                      <a:pt x="20793" y="7992"/>
                      <a:pt x="11370" y="5067"/>
                      <a:pt x="9765" y="1899"/>
                    </a:cubicBezTo>
                    <a:cubicBezTo>
                      <a:pt x="8578" y="2949"/>
                      <a:pt x="7643" y="4309"/>
                      <a:pt x="7331" y="5804"/>
                    </a:cubicBezTo>
                    <a:cubicBezTo>
                      <a:pt x="7331" y="5804"/>
                      <a:pt x="7331" y="5804"/>
                      <a:pt x="7331" y="5804"/>
                    </a:cubicBezTo>
                    <a:close/>
                  </a:path>
                </a:pathLst>
              </a:custGeom>
              <a:solidFill>
                <a:srgbClr val="E60028">
                  <a:alpha val="21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6" name="Shape 90"/>
              <p:cNvSpPr/>
              <p:nvPr/>
            </p:nvSpPr>
            <p:spPr>
              <a:xfrm>
                <a:off x="1377238" y="139583"/>
                <a:ext cx="170846" cy="1817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91" h="18553" extrusionOk="0">
                    <a:moveTo>
                      <a:pt x="14055" y="2024"/>
                    </a:moveTo>
                    <a:cubicBezTo>
                      <a:pt x="13403" y="3180"/>
                      <a:pt x="12434" y="4059"/>
                      <a:pt x="11863" y="5314"/>
                    </a:cubicBezTo>
                    <a:cubicBezTo>
                      <a:pt x="11561" y="5187"/>
                      <a:pt x="11260" y="5061"/>
                      <a:pt x="10958" y="4934"/>
                    </a:cubicBezTo>
                    <a:cubicBezTo>
                      <a:pt x="11689" y="3252"/>
                      <a:pt x="11230" y="1669"/>
                      <a:pt x="11603" y="0"/>
                    </a:cubicBezTo>
                    <a:cubicBezTo>
                      <a:pt x="7959" y="1105"/>
                      <a:pt x="5779" y="1399"/>
                      <a:pt x="3480" y="4050"/>
                    </a:cubicBezTo>
                    <a:cubicBezTo>
                      <a:pt x="1419" y="6427"/>
                      <a:pt x="2463" y="8263"/>
                      <a:pt x="0" y="10374"/>
                    </a:cubicBezTo>
                    <a:cubicBezTo>
                      <a:pt x="2385" y="10574"/>
                      <a:pt x="7251" y="15784"/>
                      <a:pt x="8508" y="17458"/>
                    </a:cubicBezTo>
                    <a:cubicBezTo>
                      <a:pt x="9197" y="17037"/>
                      <a:pt x="9885" y="16615"/>
                      <a:pt x="10573" y="16193"/>
                    </a:cubicBezTo>
                    <a:cubicBezTo>
                      <a:pt x="13343" y="21600"/>
                      <a:pt x="21600" y="16720"/>
                      <a:pt x="15731" y="11512"/>
                    </a:cubicBezTo>
                    <a:cubicBezTo>
                      <a:pt x="18762" y="9371"/>
                      <a:pt x="17906" y="2838"/>
                      <a:pt x="14055" y="2024"/>
                    </a:cubicBezTo>
                    <a:cubicBezTo>
                      <a:pt x="14055" y="2024"/>
                      <a:pt x="14055" y="2024"/>
                      <a:pt x="14055" y="2024"/>
                    </a:cubicBezTo>
                    <a:close/>
                  </a:path>
                </a:pathLst>
              </a:custGeom>
              <a:solidFill>
                <a:srgbClr val="E60028">
                  <a:alpha val="19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7" name="Shape 91"/>
              <p:cNvSpPr/>
              <p:nvPr/>
            </p:nvSpPr>
            <p:spPr>
              <a:xfrm>
                <a:off x="1351088" y="0"/>
                <a:ext cx="123308" cy="169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3" h="19425" extrusionOk="0">
                    <a:moveTo>
                      <a:pt x="9185" y="0"/>
                    </a:moveTo>
                    <a:cubicBezTo>
                      <a:pt x="8349" y="2734"/>
                      <a:pt x="7407" y="1509"/>
                      <a:pt x="5439" y="3295"/>
                    </a:cubicBezTo>
                    <a:cubicBezTo>
                      <a:pt x="2538" y="5927"/>
                      <a:pt x="2574" y="5548"/>
                      <a:pt x="623" y="8355"/>
                    </a:cubicBezTo>
                    <a:cubicBezTo>
                      <a:pt x="1632" y="6902"/>
                      <a:pt x="81" y="12498"/>
                      <a:pt x="0" y="11354"/>
                    </a:cubicBezTo>
                    <a:cubicBezTo>
                      <a:pt x="174" y="13823"/>
                      <a:pt x="-107" y="13916"/>
                      <a:pt x="1069" y="16709"/>
                    </a:cubicBezTo>
                    <a:cubicBezTo>
                      <a:pt x="3128" y="21600"/>
                      <a:pt x="9349" y="18715"/>
                      <a:pt x="13734" y="17062"/>
                    </a:cubicBezTo>
                    <a:cubicBezTo>
                      <a:pt x="20264" y="14600"/>
                      <a:pt x="16763" y="15974"/>
                      <a:pt x="18817" y="12591"/>
                    </a:cubicBezTo>
                    <a:cubicBezTo>
                      <a:pt x="20342" y="10080"/>
                      <a:pt x="17733" y="9484"/>
                      <a:pt x="21493" y="7531"/>
                    </a:cubicBezTo>
                    <a:cubicBezTo>
                      <a:pt x="17180" y="5132"/>
                      <a:pt x="14522" y="642"/>
                      <a:pt x="9185" y="0"/>
                    </a:cubicBezTo>
                    <a:cubicBezTo>
                      <a:pt x="9185" y="0"/>
                      <a:pt x="9185" y="0"/>
                      <a:pt x="9185" y="0"/>
                    </a:cubicBezTo>
                    <a:close/>
                  </a:path>
                </a:pathLst>
              </a:custGeom>
              <a:solidFill>
                <a:srgbClr val="E60028">
                  <a:alpha val="20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93" name="Group 103"/>
            <p:cNvGrpSpPr/>
            <p:nvPr/>
          </p:nvGrpSpPr>
          <p:grpSpPr>
            <a:xfrm>
              <a:off x="4843136" y="4277934"/>
              <a:ext cx="1649749" cy="1095131"/>
              <a:chOff x="0" y="0"/>
              <a:chExt cx="3529638" cy="234303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24" name="Shape 93"/>
              <p:cNvSpPr/>
              <p:nvPr/>
            </p:nvSpPr>
            <p:spPr>
              <a:xfrm>
                <a:off x="488135" y="689193"/>
                <a:ext cx="2513675" cy="16538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1" h="21600" extrusionOk="0">
                    <a:moveTo>
                      <a:pt x="9870" y="4021"/>
                    </a:moveTo>
                    <a:cubicBezTo>
                      <a:pt x="9860" y="4094"/>
                      <a:pt x="9852" y="4172"/>
                      <a:pt x="9847" y="4254"/>
                    </a:cubicBezTo>
                    <a:cubicBezTo>
                      <a:pt x="9850" y="4247"/>
                      <a:pt x="9852" y="4240"/>
                      <a:pt x="9855" y="4234"/>
                    </a:cubicBezTo>
                    <a:cubicBezTo>
                      <a:pt x="9891" y="4143"/>
                      <a:pt x="9907" y="4103"/>
                      <a:pt x="9870" y="4021"/>
                    </a:cubicBezTo>
                    <a:close/>
                    <a:moveTo>
                      <a:pt x="16189" y="21396"/>
                    </a:moveTo>
                    <a:cubicBezTo>
                      <a:pt x="16136" y="21367"/>
                      <a:pt x="16007" y="21291"/>
                      <a:pt x="15668" y="21089"/>
                    </a:cubicBezTo>
                    <a:cubicBezTo>
                      <a:pt x="15384" y="20919"/>
                      <a:pt x="15000" y="20690"/>
                      <a:pt x="14929" y="20653"/>
                    </a:cubicBezTo>
                    <a:cubicBezTo>
                      <a:pt x="14903" y="20661"/>
                      <a:pt x="14837" y="20699"/>
                      <a:pt x="14791" y="20725"/>
                    </a:cubicBezTo>
                    <a:cubicBezTo>
                      <a:pt x="14705" y="20774"/>
                      <a:pt x="14649" y="20805"/>
                      <a:pt x="14610" y="20812"/>
                    </a:cubicBezTo>
                    <a:cubicBezTo>
                      <a:pt x="14508" y="20830"/>
                      <a:pt x="14448" y="20839"/>
                      <a:pt x="14382" y="20839"/>
                    </a:cubicBezTo>
                    <a:cubicBezTo>
                      <a:pt x="14313" y="20839"/>
                      <a:pt x="14240" y="20828"/>
                      <a:pt x="14146" y="20812"/>
                    </a:cubicBezTo>
                    <a:cubicBezTo>
                      <a:pt x="14105" y="20805"/>
                      <a:pt x="14067" y="20801"/>
                      <a:pt x="14029" y="20797"/>
                    </a:cubicBezTo>
                    <a:cubicBezTo>
                      <a:pt x="13871" y="20782"/>
                      <a:pt x="13721" y="20767"/>
                      <a:pt x="13513" y="20519"/>
                    </a:cubicBezTo>
                    <a:cubicBezTo>
                      <a:pt x="13495" y="20544"/>
                      <a:pt x="13464" y="20585"/>
                      <a:pt x="13418" y="20585"/>
                    </a:cubicBezTo>
                    <a:cubicBezTo>
                      <a:pt x="13358" y="20585"/>
                      <a:pt x="13312" y="20513"/>
                      <a:pt x="13283" y="20459"/>
                    </a:cubicBezTo>
                    <a:cubicBezTo>
                      <a:pt x="13266" y="20430"/>
                      <a:pt x="13226" y="20240"/>
                      <a:pt x="13221" y="20109"/>
                    </a:cubicBezTo>
                    <a:cubicBezTo>
                      <a:pt x="13108" y="20032"/>
                      <a:pt x="13033" y="20029"/>
                      <a:pt x="12948" y="20026"/>
                    </a:cubicBezTo>
                    <a:cubicBezTo>
                      <a:pt x="12856" y="20022"/>
                      <a:pt x="12754" y="20018"/>
                      <a:pt x="12599" y="19928"/>
                    </a:cubicBezTo>
                    <a:cubicBezTo>
                      <a:pt x="12546" y="20061"/>
                      <a:pt x="12560" y="20123"/>
                      <a:pt x="12576" y="20193"/>
                    </a:cubicBezTo>
                    <a:cubicBezTo>
                      <a:pt x="12608" y="20335"/>
                      <a:pt x="12621" y="20471"/>
                      <a:pt x="12449" y="20706"/>
                    </a:cubicBezTo>
                    <a:cubicBezTo>
                      <a:pt x="12383" y="20797"/>
                      <a:pt x="12142" y="20885"/>
                      <a:pt x="12010" y="20885"/>
                    </a:cubicBezTo>
                    <a:cubicBezTo>
                      <a:pt x="12010" y="20885"/>
                      <a:pt x="12009" y="20885"/>
                      <a:pt x="12009" y="20885"/>
                    </a:cubicBezTo>
                    <a:cubicBezTo>
                      <a:pt x="11974" y="20885"/>
                      <a:pt x="11872" y="20885"/>
                      <a:pt x="11838" y="20767"/>
                    </a:cubicBezTo>
                    <a:cubicBezTo>
                      <a:pt x="11815" y="20689"/>
                      <a:pt x="11798" y="20641"/>
                      <a:pt x="11787" y="20624"/>
                    </a:cubicBezTo>
                    <a:cubicBezTo>
                      <a:pt x="11781" y="20629"/>
                      <a:pt x="11763" y="20643"/>
                      <a:pt x="11732" y="20688"/>
                    </a:cubicBezTo>
                    <a:cubicBezTo>
                      <a:pt x="11679" y="20765"/>
                      <a:pt x="11631" y="20801"/>
                      <a:pt x="11582" y="20801"/>
                    </a:cubicBezTo>
                    <a:cubicBezTo>
                      <a:pt x="11518" y="20801"/>
                      <a:pt x="11473" y="20739"/>
                      <a:pt x="11430" y="20680"/>
                    </a:cubicBezTo>
                    <a:cubicBezTo>
                      <a:pt x="11398" y="20636"/>
                      <a:pt x="11365" y="20591"/>
                      <a:pt x="11320" y="20558"/>
                    </a:cubicBezTo>
                    <a:cubicBezTo>
                      <a:pt x="11281" y="20530"/>
                      <a:pt x="11245" y="20516"/>
                      <a:pt x="11213" y="20516"/>
                    </a:cubicBezTo>
                    <a:cubicBezTo>
                      <a:pt x="11086" y="20516"/>
                      <a:pt x="11004" y="20761"/>
                      <a:pt x="10925" y="20999"/>
                    </a:cubicBezTo>
                    <a:cubicBezTo>
                      <a:pt x="10911" y="21041"/>
                      <a:pt x="10897" y="21082"/>
                      <a:pt x="10883" y="21122"/>
                    </a:cubicBezTo>
                    <a:lnTo>
                      <a:pt x="10808" y="21336"/>
                    </a:lnTo>
                    <a:lnTo>
                      <a:pt x="10755" y="21107"/>
                    </a:lnTo>
                    <a:cubicBezTo>
                      <a:pt x="10706" y="20898"/>
                      <a:pt x="10566" y="20111"/>
                      <a:pt x="10566" y="19828"/>
                    </a:cubicBezTo>
                    <a:cubicBezTo>
                      <a:pt x="10566" y="19477"/>
                      <a:pt x="10717" y="19272"/>
                      <a:pt x="10850" y="19090"/>
                    </a:cubicBezTo>
                    <a:cubicBezTo>
                      <a:pt x="10965" y="18934"/>
                      <a:pt x="11073" y="18786"/>
                      <a:pt x="11090" y="18557"/>
                    </a:cubicBezTo>
                    <a:cubicBezTo>
                      <a:pt x="11100" y="18431"/>
                      <a:pt x="11008" y="18032"/>
                      <a:pt x="10885" y="17813"/>
                    </a:cubicBezTo>
                    <a:cubicBezTo>
                      <a:pt x="10840" y="17731"/>
                      <a:pt x="10795" y="17685"/>
                      <a:pt x="10761" y="17682"/>
                    </a:cubicBezTo>
                    <a:cubicBezTo>
                      <a:pt x="10694" y="17699"/>
                      <a:pt x="10473" y="18102"/>
                      <a:pt x="10400" y="18235"/>
                    </a:cubicBezTo>
                    <a:cubicBezTo>
                      <a:pt x="10361" y="18306"/>
                      <a:pt x="10332" y="18358"/>
                      <a:pt x="10314" y="18385"/>
                    </a:cubicBezTo>
                    <a:lnTo>
                      <a:pt x="10294" y="18417"/>
                    </a:lnTo>
                    <a:lnTo>
                      <a:pt x="10265" y="18417"/>
                    </a:lnTo>
                    <a:cubicBezTo>
                      <a:pt x="10253" y="18419"/>
                      <a:pt x="10121" y="18449"/>
                      <a:pt x="10027" y="18471"/>
                    </a:cubicBezTo>
                    <a:cubicBezTo>
                      <a:pt x="10038" y="18492"/>
                      <a:pt x="10048" y="18513"/>
                      <a:pt x="10059" y="18535"/>
                    </a:cubicBezTo>
                    <a:cubicBezTo>
                      <a:pt x="10094" y="18608"/>
                      <a:pt x="10128" y="18677"/>
                      <a:pt x="10168" y="18711"/>
                    </a:cubicBezTo>
                    <a:lnTo>
                      <a:pt x="10268" y="18798"/>
                    </a:lnTo>
                    <a:lnTo>
                      <a:pt x="10172" y="18894"/>
                    </a:lnTo>
                    <a:cubicBezTo>
                      <a:pt x="10136" y="18929"/>
                      <a:pt x="10021" y="19135"/>
                      <a:pt x="9922" y="19379"/>
                    </a:cubicBezTo>
                    <a:lnTo>
                      <a:pt x="9878" y="19485"/>
                    </a:lnTo>
                    <a:lnTo>
                      <a:pt x="9816" y="19402"/>
                    </a:lnTo>
                    <a:cubicBezTo>
                      <a:pt x="9791" y="19369"/>
                      <a:pt x="9762" y="19339"/>
                      <a:pt x="9732" y="19307"/>
                    </a:cubicBezTo>
                    <a:cubicBezTo>
                      <a:pt x="9701" y="19274"/>
                      <a:pt x="9669" y="19240"/>
                      <a:pt x="9640" y="19201"/>
                    </a:cubicBezTo>
                    <a:cubicBezTo>
                      <a:pt x="9560" y="19404"/>
                      <a:pt x="9445" y="19421"/>
                      <a:pt x="9342" y="19436"/>
                    </a:cubicBezTo>
                    <a:cubicBezTo>
                      <a:pt x="9274" y="19445"/>
                      <a:pt x="9210" y="19454"/>
                      <a:pt x="9148" y="19513"/>
                    </a:cubicBezTo>
                    <a:lnTo>
                      <a:pt x="9081" y="19575"/>
                    </a:lnTo>
                    <a:lnTo>
                      <a:pt x="9047" y="19467"/>
                    </a:lnTo>
                    <a:cubicBezTo>
                      <a:pt x="8988" y="19273"/>
                      <a:pt x="8868" y="19169"/>
                      <a:pt x="8741" y="19059"/>
                    </a:cubicBezTo>
                    <a:cubicBezTo>
                      <a:pt x="8607" y="18944"/>
                      <a:pt x="8469" y="18824"/>
                      <a:pt x="8413" y="18590"/>
                    </a:cubicBezTo>
                    <a:cubicBezTo>
                      <a:pt x="8349" y="18320"/>
                      <a:pt x="8216" y="18228"/>
                      <a:pt x="8076" y="18129"/>
                    </a:cubicBezTo>
                    <a:cubicBezTo>
                      <a:pt x="7933" y="18029"/>
                      <a:pt x="7773" y="17918"/>
                      <a:pt x="7704" y="17608"/>
                    </a:cubicBezTo>
                    <a:cubicBezTo>
                      <a:pt x="7594" y="17684"/>
                      <a:pt x="7472" y="17692"/>
                      <a:pt x="7362" y="17692"/>
                    </a:cubicBezTo>
                    <a:cubicBezTo>
                      <a:pt x="7331" y="17692"/>
                      <a:pt x="7300" y="17691"/>
                      <a:pt x="7268" y="17690"/>
                    </a:cubicBezTo>
                    <a:cubicBezTo>
                      <a:pt x="7237" y="17689"/>
                      <a:pt x="7205" y="17689"/>
                      <a:pt x="7173" y="17689"/>
                    </a:cubicBezTo>
                    <a:cubicBezTo>
                      <a:pt x="7052" y="17689"/>
                      <a:pt x="6925" y="17699"/>
                      <a:pt x="6808" y="17777"/>
                    </a:cubicBezTo>
                    <a:cubicBezTo>
                      <a:pt x="6775" y="17800"/>
                      <a:pt x="6742" y="17811"/>
                      <a:pt x="6711" y="17811"/>
                    </a:cubicBezTo>
                    <a:cubicBezTo>
                      <a:pt x="6508" y="17811"/>
                      <a:pt x="6431" y="17390"/>
                      <a:pt x="6356" y="16984"/>
                    </a:cubicBezTo>
                    <a:cubicBezTo>
                      <a:pt x="6315" y="16762"/>
                      <a:pt x="6270" y="16516"/>
                      <a:pt x="6213" y="16403"/>
                    </a:cubicBezTo>
                    <a:cubicBezTo>
                      <a:pt x="6177" y="16438"/>
                      <a:pt x="6137" y="16455"/>
                      <a:pt x="6094" y="16455"/>
                    </a:cubicBezTo>
                    <a:cubicBezTo>
                      <a:pt x="5998" y="16455"/>
                      <a:pt x="5902" y="16368"/>
                      <a:pt x="5801" y="16277"/>
                    </a:cubicBezTo>
                    <a:cubicBezTo>
                      <a:pt x="5692" y="16178"/>
                      <a:pt x="5580" y="16076"/>
                      <a:pt x="5465" y="16076"/>
                    </a:cubicBezTo>
                    <a:cubicBezTo>
                      <a:pt x="5426" y="16076"/>
                      <a:pt x="5390" y="16088"/>
                      <a:pt x="5354" y="16111"/>
                    </a:cubicBezTo>
                    <a:lnTo>
                      <a:pt x="5230" y="16189"/>
                    </a:lnTo>
                    <a:lnTo>
                      <a:pt x="5258" y="15990"/>
                    </a:lnTo>
                    <a:cubicBezTo>
                      <a:pt x="5332" y="15444"/>
                      <a:pt x="5189" y="15393"/>
                      <a:pt x="4904" y="15292"/>
                    </a:cubicBezTo>
                    <a:cubicBezTo>
                      <a:pt x="4732" y="15231"/>
                      <a:pt x="4522" y="15156"/>
                      <a:pt x="4340" y="14929"/>
                    </a:cubicBezTo>
                    <a:cubicBezTo>
                      <a:pt x="4295" y="14991"/>
                      <a:pt x="4246" y="15022"/>
                      <a:pt x="4195" y="15022"/>
                    </a:cubicBezTo>
                    <a:cubicBezTo>
                      <a:pt x="4076" y="15022"/>
                      <a:pt x="3984" y="14859"/>
                      <a:pt x="3903" y="14716"/>
                    </a:cubicBezTo>
                    <a:cubicBezTo>
                      <a:pt x="3865" y="14647"/>
                      <a:pt x="3825" y="14577"/>
                      <a:pt x="3798" y="14555"/>
                    </a:cubicBezTo>
                    <a:cubicBezTo>
                      <a:pt x="3677" y="14457"/>
                      <a:pt x="3601" y="14417"/>
                      <a:pt x="3537" y="14417"/>
                    </a:cubicBezTo>
                    <a:cubicBezTo>
                      <a:pt x="3499" y="14417"/>
                      <a:pt x="3463" y="14431"/>
                      <a:pt x="3414" y="14449"/>
                    </a:cubicBezTo>
                    <a:cubicBezTo>
                      <a:pt x="3347" y="14473"/>
                      <a:pt x="3263" y="14504"/>
                      <a:pt x="3134" y="14516"/>
                    </a:cubicBezTo>
                    <a:cubicBezTo>
                      <a:pt x="3108" y="14518"/>
                      <a:pt x="3075" y="14520"/>
                      <a:pt x="3037" y="14520"/>
                    </a:cubicBezTo>
                    <a:cubicBezTo>
                      <a:pt x="2988" y="14520"/>
                      <a:pt x="1935" y="14512"/>
                      <a:pt x="1669" y="13862"/>
                    </a:cubicBezTo>
                    <a:cubicBezTo>
                      <a:pt x="1592" y="14007"/>
                      <a:pt x="1565" y="14136"/>
                      <a:pt x="1534" y="14290"/>
                    </a:cubicBezTo>
                    <a:cubicBezTo>
                      <a:pt x="1509" y="14412"/>
                      <a:pt x="1481" y="14550"/>
                      <a:pt x="1423" y="14711"/>
                    </a:cubicBezTo>
                    <a:cubicBezTo>
                      <a:pt x="1349" y="14919"/>
                      <a:pt x="1278" y="15018"/>
                      <a:pt x="1215" y="15107"/>
                    </a:cubicBezTo>
                    <a:cubicBezTo>
                      <a:pt x="1157" y="15188"/>
                      <a:pt x="1107" y="15259"/>
                      <a:pt x="1055" y="15412"/>
                    </a:cubicBezTo>
                    <a:lnTo>
                      <a:pt x="1013" y="15538"/>
                    </a:lnTo>
                    <a:lnTo>
                      <a:pt x="945" y="15442"/>
                    </a:lnTo>
                    <a:cubicBezTo>
                      <a:pt x="817" y="15262"/>
                      <a:pt x="817" y="15262"/>
                      <a:pt x="740" y="15240"/>
                    </a:cubicBezTo>
                    <a:cubicBezTo>
                      <a:pt x="710" y="15231"/>
                      <a:pt x="672" y="15220"/>
                      <a:pt x="619" y="15200"/>
                    </a:cubicBezTo>
                    <a:lnTo>
                      <a:pt x="630" y="14989"/>
                    </a:lnTo>
                    <a:cubicBezTo>
                      <a:pt x="625" y="14991"/>
                      <a:pt x="616" y="15001"/>
                      <a:pt x="615" y="15009"/>
                    </a:cubicBezTo>
                    <a:cubicBezTo>
                      <a:pt x="640" y="14892"/>
                      <a:pt x="440" y="14357"/>
                      <a:pt x="376" y="14292"/>
                    </a:cubicBezTo>
                    <a:cubicBezTo>
                      <a:pt x="235" y="14189"/>
                      <a:pt x="173" y="13838"/>
                      <a:pt x="107" y="13466"/>
                    </a:cubicBezTo>
                    <a:cubicBezTo>
                      <a:pt x="75" y="13289"/>
                      <a:pt x="46" y="13122"/>
                      <a:pt x="9" y="13000"/>
                    </a:cubicBezTo>
                    <a:lnTo>
                      <a:pt x="0" y="12968"/>
                    </a:lnTo>
                    <a:lnTo>
                      <a:pt x="5" y="12933"/>
                    </a:lnTo>
                    <a:cubicBezTo>
                      <a:pt x="129" y="12047"/>
                      <a:pt x="700" y="11043"/>
                      <a:pt x="1180" y="10584"/>
                    </a:cubicBezTo>
                    <a:cubicBezTo>
                      <a:pt x="1286" y="10482"/>
                      <a:pt x="1377" y="10318"/>
                      <a:pt x="1473" y="10144"/>
                    </a:cubicBezTo>
                    <a:cubicBezTo>
                      <a:pt x="1568" y="9972"/>
                      <a:pt x="1667" y="9794"/>
                      <a:pt x="1786" y="9668"/>
                    </a:cubicBezTo>
                    <a:cubicBezTo>
                      <a:pt x="1923" y="9524"/>
                      <a:pt x="2192" y="9415"/>
                      <a:pt x="2429" y="9318"/>
                    </a:cubicBezTo>
                    <a:cubicBezTo>
                      <a:pt x="2531" y="9277"/>
                      <a:pt x="2627" y="9238"/>
                      <a:pt x="2696" y="9202"/>
                    </a:cubicBezTo>
                    <a:cubicBezTo>
                      <a:pt x="2751" y="9174"/>
                      <a:pt x="2807" y="9160"/>
                      <a:pt x="2863" y="9160"/>
                    </a:cubicBezTo>
                    <a:cubicBezTo>
                      <a:pt x="3221" y="9160"/>
                      <a:pt x="3519" y="9727"/>
                      <a:pt x="3665" y="10189"/>
                    </a:cubicBezTo>
                    <a:cubicBezTo>
                      <a:pt x="3724" y="10017"/>
                      <a:pt x="3667" y="9792"/>
                      <a:pt x="3579" y="9492"/>
                    </a:cubicBezTo>
                    <a:cubicBezTo>
                      <a:pt x="3500" y="9228"/>
                      <a:pt x="3427" y="8979"/>
                      <a:pt x="3496" y="8768"/>
                    </a:cubicBezTo>
                    <a:cubicBezTo>
                      <a:pt x="3518" y="8704"/>
                      <a:pt x="3551" y="8649"/>
                      <a:pt x="3597" y="8605"/>
                    </a:cubicBezTo>
                    <a:cubicBezTo>
                      <a:pt x="3490" y="8520"/>
                      <a:pt x="3400" y="8397"/>
                      <a:pt x="3329" y="8237"/>
                    </a:cubicBezTo>
                    <a:lnTo>
                      <a:pt x="3255" y="8070"/>
                    </a:lnTo>
                    <a:lnTo>
                      <a:pt x="3387" y="8070"/>
                    </a:lnTo>
                    <a:cubicBezTo>
                      <a:pt x="4134" y="8070"/>
                      <a:pt x="4801" y="8066"/>
                      <a:pt x="5426" y="8058"/>
                    </a:cubicBezTo>
                    <a:cubicBezTo>
                      <a:pt x="5814" y="8054"/>
                      <a:pt x="6036" y="8030"/>
                      <a:pt x="6402" y="7832"/>
                    </a:cubicBezTo>
                    <a:cubicBezTo>
                      <a:pt x="6461" y="7748"/>
                      <a:pt x="6478" y="7034"/>
                      <a:pt x="6484" y="6800"/>
                    </a:cubicBezTo>
                    <a:cubicBezTo>
                      <a:pt x="6487" y="6686"/>
                      <a:pt x="6489" y="6596"/>
                      <a:pt x="6492" y="6544"/>
                    </a:cubicBezTo>
                    <a:cubicBezTo>
                      <a:pt x="6515" y="6216"/>
                      <a:pt x="6680" y="6136"/>
                      <a:pt x="6838" y="6059"/>
                    </a:cubicBezTo>
                    <a:cubicBezTo>
                      <a:pt x="6944" y="6008"/>
                      <a:pt x="7053" y="5956"/>
                      <a:pt x="7146" y="5831"/>
                    </a:cubicBezTo>
                    <a:cubicBezTo>
                      <a:pt x="7163" y="5808"/>
                      <a:pt x="7165" y="5793"/>
                      <a:pt x="7147" y="5699"/>
                    </a:cubicBezTo>
                    <a:cubicBezTo>
                      <a:pt x="7126" y="5592"/>
                      <a:pt x="7087" y="5395"/>
                      <a:pt x="7272" y="5285"/>
                    </a:cubicBezTo>
                    <a:cubicBezTo>
                      <a:pt x="7347" y="5241"/>
                      <a:pt x="7351" y="5194"/>
                      <a:pt x="7340" y="4991"/>
                    </a:cubicBezTo>
                    <a:cubicBezTo>
                      <a:pt x="7336" y="4937"/>
                      <a:pt x="7333" y="4876"/>
                      <a:pt x="7333" y="4811"/>
                    </a:cubicBezTo>
                    <a:lnTo>
                      <a:pt x="7333" y="4704"/>
                    </a:lnTo>
                    <a:lnTo>
                      <a:pt x="7382" y="4704"/>
                    </a:lnTo>
                    <a:cubicBezTo>
                      <a:pt x="7470" y="4616"/>
                      <a:pt x="7886" y="4190"/>
                      <a:pt x="7960" y="4111"/>
                    </a:cubicBezTo>
                    <a:cubicBezTo>
                      <a:pt x="7996" y="4073"/>
                      <a:pt x="8030" y="4055"/>
                      <a:pt x="8063" y="4055"/>
                    </a:cubicBezTo>
                    <a:cubicBezTo>
                      <a:pt x="8122" y="4055"/>
                      <a:pt x="8159" y="4112"/>
                      <a:pt x="8181" y="4156"/>
                    </a:cubicBezTo>
                    <a:cubicBezTo>
                      <a:pt x="8191" y="4133"/>
                      <a:pt x="8205" y="4099"/>
                      <a:pt x="8224" y="4047"/>
                    </a:cubicBezTo>
                    <a:cubicBezTo>
                      <a:pt x="8299" y="3833"/>
                      <a:pt x="8564" y="3080"/>
                      <a:pt x="8564" y="3080"/>
                    </a:cubicBezTo>
                    <a:cubicBezTo>
                      <a:pt x="8591" y="2641"/>
                      <a:pt x="8761" y="2131"/>
                      <a:pt x="9406" y="2131"/>
                    </a:cubicBezTo>
                    <a:cubicBezTo>
                      <a:pt x="9503" y="2131"/>
                      <a:pt x="9575" y="2092"/>
                      <a:pt x="9626" y="2013"/>
                    </a:cubicBezTo>
                    <a:cubicBezTo>
                      <a:pt x="9747" y="1825"/>
                      <a:pt x="9741" y="1427"/>
                      <a:pt x="9735" y="1077"/>
                    </a:cubicBezTo>
                    <a:cubicBezTo>
                      <a:pt x="9734" y="1007"/>
                      <a:pt x="9733" y="939"/>
                      <a:pt x="9733" y="875"/>
                    </a:cubicBezTo>
                    <a:cubicBezTo>
                      <a:pt x="9733" y="657"/>
                      <a:pt x="9974" y="460"/>
                      <a:pt x="10448" y="152"/>
                    </a:cubicBezTo>
                    <a:cubicBezTo>
                      <a:pt x="10508" y="113"/>
                      <a:pt x="10560" y="79"/>
                      <a:pt x="10587" y="58"/>
                    </a:cubicBezTo>
                    <a:cubicBezTo>
                      <a:pt x="10638" y="20"/>
                      <a:pt x="10692" y="0"/>
                      <a:pt x="10746" y="0"/>
                    </a:cubicBezTo>
                    <a:cubicBezTo>
                      <a:pt x="10869" y="0"/>
                      <a:pt x="10976" y="97"/>
                      <a:pt x="11078" y="190"/>
                    </a:cubicBezTo>
                    <a:cubicBezTo>
                      <a:pt x="11140" y="246"/>
                      <a:pt x="11198" y="299"/>
                      <a:pt x="11255" y="326"/>
                    </a:cubicBezTo>
                    <a:cubicBezTo>
                      <a:pt x="11343" y="367"/>
                      <a:pt x="11431" y="393"/>
                      <a:pt x="11516" y="418"/>
                    </a:cubicBezTo>
                    <a:cubicBezTo>
                      <a:pt x="11800" y="501"/>
                      <a:pt x="12094" y="588"/>
                      <a:pt x="12134" y="1301"/>
                    </a:cubicBezTo>
                    <a:lnTo>
                      <a:pt x="12153" y="1652"/>
                    </a:lnTo>
                    <a:lnTo>
                      <a:pt x="12009" y="1377"/>
                    </a:lnTo>
                    <a:cubicBezTo>
                      <a:pt x="11983" y="1327"/>
                      <a:pt x="11939" y="1280"/>
                      <a:pt x="11892" y="1231"/>
                    </a:cubicBezTo>
                    <a:cubicBezTo>
                      <a:pt x="11863" y="1200"/>
                      <a:pt x="11832" y="1169"/>
                      <a:pt x="11804" y="1134"/>
                    </a:cubicBezTo>
                    <a:cubicBezTo>
                      <a:pt x="11721" y="1298"/>
                      <a:pt x="11740" y="1431"/>
                      <a:pt x="11768" y="1531"/>
                    </a:cubicBezTo>
                    <a:cubicBezTo>
                      <a:pt x="11816" y="1700"/>
                      <a:pt x="11927" y="1871"/>
                      <a:pt x="12034" y="2036"/>
                    </a:cubicBezTo>
                    <a:cubicBezTo>
                      <a:pt x="12132" y="2188"/>
                      <a:pt x="12225" y="2331"/>
                      <a:pt x="12278" y="2482"/>
                    </a:cubicBezTo>
                    <a:cubicBezTo>
                      <a:pt x="12512" y="3133"/>
                      <a:pt x="12571" y="4065"/>
                      <a:pt x="12598" y="4892"/>
                    </a:cubicBezTo>
                    <a:cubicBezTo>
                      <a:pt x="12606" y="5139"/>
                      <a:pt x="12659" y="5379"/>
                      <a:pt x="12711" y="5611"/>
                    </a:cubicBezTo>
                    <a:cubicBezTo>
                      <a:pt x="12773" y="5887"/>
                      <a:pt x="12836" y="6172"/>
                      <a:pt x="12821" y="6467"/>
                    </a:cubicBezTo>
                    <a:cubicBezTo>
                      <a:pt x="12766" y="7511"/>
                      <a:pt x="12277" y="8268"/>
                      <a:pt x="11656" y="8268"/>
                    </a:cubicBezTo>
                    <a:cubicBezTo>
                      <a:pt x="11656" y="8268"/>
                      <a:pt x="11656" y="8268"/>
                      <a:pt x="11656" y="8268"/>
                    </a:cubicBezTo>
                    <a:cubicBezTo>
                      <a:pt x="11321" y="8268"/>
                      <a:pt x="10989" y="8036"/>
                      <a:pt x="10722" y="7614"/>
                    </a:cubicBezTo>
                    <a:cubicBezTo>
                      <a:pt x="10447" y="7179"/>
                      <a:pt x="10323" y="6606"/>
                      <a:pt x="10205" y="6052"/>
                    </a:cubicBezTo>
                    <a:cubicBezTo>
                      <a:pt x="10191" y="5988"/>
                      <a:pt x="10177" y="5923"/>
                      <a:pt x="10163" y="5860"/>
                    </a:cubicBezTo>
                    <a:cubicBezTo>
                      <a:pt x="10084" y="5500"/>
                      <a:pt x="9955" y="5168"/>
                      <a:pt x="9836" y="4896"/>
                    </a:cubicBezTo>
                    <a:cubicBezTo>
                      <a:pt x="9836" y="4919"/>
                      <a:pt x="9836" y="4943"/>
                      <a:pt x="9836" y="4966"/>
                    </a:cubicBezTo>
                    <a:cubicBezTo>
                      <a:pt x="9841" y="5606"/>
                      <a:pt x="9847" y="6267"/>
                      <a:pt x="9580" y="6608"/>
                    </a:cubicBezTo>
                    <a:cubicBezTo>
                      <a:pt x="9535" y="6665"/>
                      <a:pt x="9487" y="6724"/>
                      <a:pt x="9437" y="6784"/>
                    </a:cubicBezTo>
                    <a:cubicBezTo>
                      <a:pt x="9099" y="7194"/>
                      <a:pt x="8717" y="7659"/>
                      <a:pt x="8877" y="8311"/>
                    </a:cubicBezTo>
                    <a:cubicBezTo>
                      <a:pt x="8985" y="8745"/>
                      <a:pt x="8920" y="8930"/>
                      <a:pt x="8813" y="9236"/>
                    </a:cubicBezTo>
                    <a:lnTo>
                      <a:pt x="8806" y="9255"/>
                    </a:lnTo>
                    <a:cubicBezTo>
                      <a:pt x="8831" y="9295"/>
                      <a:pt x="8857" y="9339"/>
                      <a:pt x="8884" y="9385"/>
                    </a:cubicBezTo>
                    <a:cubicBezTo>
                      <a:pt x="9004" y="9588"/>
                      <a:pt x="9169" y="9866"/>
                      <a:pt x="9287" y="9866"/>
                    </a:cubicBezTo>
                    <a:cubicBezTo>
                      <a:pt x="9355" y="9866"/>
                      <a:pt x="9416" y="9755"/>
                      <a:pt x="9467" y="9537"/>
                    </a:cubicBezTo>
                    <a:cubicBezTo>
                      <a:pt x="9481" y="9478"/>
                      <a:pt x="9449" y="9272"/>
                      <a:pt x="9424" y="9106"/>
                    </a:cubicBezTo>
                    <a:cubicBezTo>
                      <a:pt x="9365" y="8728"/>
                      <a:pt x="9299" y="8300"/>
                      <a:pt x="9427" y="8054"/>
                    </a:cubicBezTo>
                    <a:cubicBezTo>
                      <a:pt x="9486" y="7942"/>
                      <a:pt x="9576" y="7885"/>
                      <a:pt x="9696" y="7885"/>
                    </a:cubicBezTo>
                    <a:cubicBezTo>
                      <a:pt x="9743" y="7885"/>
                      <a:pt x="9795" y="7894"/>
                      <a:pt x="9853" y="7911"/>
                    </a:cubicBezTo>
                    <a:lnTo>
                      <a:pt x="9906" y="7928"/>
                    </a:lnTo>
                    <a:lnTo>
                      <a:pt x="9909" y="8011"/>
                    </a:lnTo>
                    <a:cubicBezTo>
                      <a:pt x="9935" y="8783"/>
                      <a:pt x="10007" y="9332"/>
                      <a:pt x="10298" y="9848"/>
                    </a:cubicBezTo>
                    <a:cubicBezTo>
                      <a:pt x="10379" y="9991"/>
                      <a:pt x="10450" y="10066"/>
                      <a:pt x="10505" y="10066"/>
                    </a:cubicBezTo>
                    <a:cubicBezTo>
                      <a:pt x="10631" y="10066"/>
                      <a:pt x="10721" y="9650"/>
                      <a:pt x="10781" y="9375"/>
                    </a:cubicBezTo>
                    <a:lnTo>
                      <a:pt x="10787" y="9348"/>
                    </a:lnTo>
                    <a:cubicBezTo>
                      <a:pt x="10902" y="8817"/>
                      <a:pt x="10929" y="8692"/>
                      <a:pt x="11234" y="8692"/>
                    </a:cubicBezTo>
                    <a:cubicBezTo>
                      <a:pt x="11261" y="8692"/>
                      <a:pt x="11291" y="8693"/>
                      <a:pt x="11325" y="8693"/>
                    </a:cubicBezTo>
                    <a:cubicBezTo>
                      <a:pt x="11365" y="8694"/>
                      <a:pt x="11411" y="8695"/>
                      <a:pt x="11462" y="8695"/>
                    </a:cubicBezTo>
                    <a:lnTo>
                      <a:pt x="11512" y="8695"/>
                    </a:lnTo>
                    <a:cubicBezTo>
                      <a:pt x="11557" y="8694"/>
                      <a:pt x="11605" y="8692"/>
                      <a:pt x="11655" y="8689"/>
                    </a:cubicBezTo>
                    <a:cubicBezTo>
                      <a:pt x="11721" y="8686"/>
                      <a:pt x="11790" y="8683"/>
                      <a:pt x="11860" y="8683"/>
                    </a:cubicBezTo>
                    <a:cubicBezTo>
                      <a:pt x="12096" y="8683"/>
                      <a:pt x="12389" y="8718"/>
                      <a:pt x="12570" y="8992"/>
                    </a:cubicBezTo>
                    <a:cubicBezTo>
                      <a:pt x="12792" y="9323"/>
                      <a:pt x="12752" y="9513"/>
                      <a:pt x="12676" y="9726"/>
                    </a:cubicBezTo>
                    <a:cubicBezTo>
                      <a:pt x="12656" y="9784"/>
                      <a:pt x="12636" y="9841"/>
                      <a:pt x="12624" y="9907"/>
                    </a:cubicBezTo>
                    <a:cubicBezTo>
                      <a:pt x="12719" y="9781"/>
                      <a:pt x="12823" y="9695"/>
                      <a:pt x="12924" y="9611"/>
                    </a:cubicBezTo>
                    <a:cubicBezTo>
                      <a:pt x="13041" y="9514"/>
                      <a:pt x="13152" y="9423"/>
                      <a:pt x="13235" y="9276"/>
                    </a:cubicBezTo>
                    <a:cubicBezTo>
                      <a:pt x="13306" y="9151"/>
                      <a:pt x="13314" y="8994"/>
                      <a:pt x="13323" y="8812"/>
                    </a:cubicBezTo>
                    <a:cubicBezTo>
                      <a:pt x="13331" y="8650"/>
                      <a:pt x="13339" y="8483"/>
                      <a:pt x="13395" y="8326"/>
                    </a:cubicBezTo>
                    <a:cubicBezTo>
                      <a:pt x="13476" y="8098"/>
                      <a:pt x="13596" y="7933"/>
                      <a:pt x="13711" y="7773"/>
                    </a:cubicBezTo>
                    <a:cubicBezTo>
                      <a:pt x="13825" y="7616"/>
                      <a:pt x="13933" y="7467"/>
                      <a:pt x="14000" y="7268"/>
                    </a:cubicBezTo>
                    <a:cubicBezTo>
                      <a:pt x="14058" y="7098"/>
                      <a:pt x="14066" y="6926"/>
                      <a:pt x="14072" y="6800"/>
                    </a:cubicBezTo>
                    <a:cubicBezTo>
                      <a:pt x="14078" y="6677"/>
                      <a:pt x="14085" y="6525"/>
                      <a:pt x="14180" y="6525"/>
                    </a:cubicBezTo>
                    <a:cubicBezTo>
                      <a:pt x="14236" y="6525"/>
                      <a:pt x="14293" y="6588"/>
                      <a:pt x="14445" y="6820"/>
                    </a:cubicBezTo>
                    <a:cubicBezTo>
                      <a:pt x="14645" y="7125"/>
                      <a:pt x="14884" y="7594"/>
                      <a:pt x="14883" y="8095"/>
                    </a:cubicBezTo>
                    <a:cubicBezTo>
                      <a:pt x="14883" y="8372"/>
                      <a:pt x="14810" y="8623"/>
                      <a:pt x="14666" y="8841"/>
                    </a:cubicBezTo>
                    <a:lnTo>
                      <a:pt x="14607" y="8929"/>
                    </a:lnTo>
                    <a:lnTo>
                      <a:pt x="14559" y="8828"/>
                    </a:lnTo>
                    <a:cubicBezTo>
                      <a:pt x="14462" y="8625"/>
                      <a:pt x="14351" y="8518"/>
                      <a:pt x="14237" y="8518"/>
                    </a:cubicBezTo>
                    <a:cubicBezTo>
                      <a:pt x="14054" y="8518"/>
                      <a:pt x="13871" y="8807"/>
                      <a:pt x="13838" y="9151"/>
                    </a:cubicBezTo>
                    <a:cubicBezTo>
                      <a:pt x="13820" y="9328"/>
                      <a:pt x="13824" y="9759"/>
                      <a:pt x="14229" y="9946"/>
                    </a:cubicBezTo>
                    <a:cubicBezTo>
                      <a:pt x="14275" y="9967"/>
                      <a:pt x="14319" y="9978"/>
                      <a:pt x="14360" y="9978"/>
                    </a:cubicBezTo>
                    <a:cubicBezTo>
                      <a:pt x="14504" y="9978"/>
                      <a:pt x="14595" y="9839"/>
                      <a:pt x="14692" y="9692"/>
                    </a:cubicBezTo>
                    <a:cubicBezTo>
                      <a:pt x="14786" y="9547"/>
                      <a:pt x="14885" y="9397"/>
                      <a:pt x="15033" y="9397"/>
                    </a:cubicBezTo>
                    <a:cubicBezTo>
                      <a:pt x="15091" y="9397"/>
                      <a:pt x="15153" y="9422"/>
                      <a:pt x="15219" y="9472"/>
                    </a:cubicBezTo>
                    <a:lnTo>
                      <a:pt x="15215" y="9451"/>
                    </a:lnTo>
                    <a:lnTo>
                      <a:pt x="15283" y="9426"/>
                    </a:lnTo>
                    <a:lnTo>
                      <a:pt x="15252" y="9438"/>
                    </a:lnTo>
                    <a:lnTo>
                      <a:pt x="15352" y="9400"/>
                    </a:lnTo>
                    <a:cubicBezTo>
                      <a:pt x="15350" y="9390"/>
                      <a:pt x="15347" y="9384"/>
                      <a:pt x="15346" y="9383"/>
                    </a:cubicBezTo>
                    <a:cubicBezTo>
                      <a:pt x="15350" y="9388"/>
                      <a:pt x="15388" y="9432"/>
                      <a:pt x="15604" y="9432"/>
                    </a:cubicBezTo>
                    <a:cubicBezTo>
                      <a:pt x="15726" y="9432"/>
                      <a:pt x="15863" y="9419"/>
                      <a:pt x="15983" y="9407"/>
                    </a:cubicBezTo>
                    <a:cubicBezTo>
                      <a:pt x="16073" y="9399"/>
                      <a:pt x="16150" y="9391"/>
                      <a:pt x="16203" y="9391"/>
                    </a:cubicBezTo>
                    <a:cubicBezTo>
                      <a:pt x="16226" y="9391"/>
                      <a:pt x="16244" y="9393"/>
                      <a:pt x="16257" y="9396"/>
                    </a:cubicBezTo>
                    <a:cubicBezTo>
                      <a:pt x="16544" y="9458"/>
                      <a:pt x="16704" y="9538"/>
                      <a:pt x="16873" y="9718"/>
                    </a:cubicBezTo>
                    <a:cubicBezTo>
                      <a:pt x="16885" y="9660"/>
                      <a:pt x="16905" y="9604"/>
                      <a:pt x="16932" y="9553"/>
                    </a:cubicBezTo>
                    <a:cubicBezTo>
                      <a:pt x="17013" y="9402"/>
                      <a:pt x="17157" y="9305"/>
                      <a:pt x="17298" y="9305"/>
                    </a:cubicBezTo>
                    <a:cubicBezTo>
                      <a:pt x="17405" y="9305"/>
                      <a:pt x="17499" y="9361"/>
                      <a:pt x="17564" y="9463"/>
                    </a:cubicBezTo>
                    <a:cubicBezTo>
                      <a:pt x="17630" y="9566"/>
                      <a:pt x="17664" y="9715"/>
                      <a:pt x="17660" y="9892"/>
                    </a:cubicBezTo>
                    <a:lnTo>
                      <a:pt x="17658" y="9999"/>
                    </a:lnTo>
                    <a:lnTo>
                      <a:pt x="17574" y="9996"/>
                    </a:lnTo>
                    <a:cubicBezTo>
                      <a:pt x="17447" y="9996"/>
                      <a:pt x="17401" y="10065"/>
                      <a:pt x="17325" y="10179"/>
                    </a:cubicBezTo>
                    <a:cubicBezTo>
                      <a:pt x="17294" y="10224"/>
                      <a:pt x="17261" y="10274"/>
                      <a:pt x="17219" y="10324"/>
                    </a:cubicBezTo>
                    <a:cubicBezTo>
                      <a:pt x="17312" y="10512"/>
                      <a:pt x="17374" y="10538"/>
                      <a:pt x="17419" y="10538"/>
                    </a:cubicBezTo>
                    <a:cubicBezTo>
                      <a:pt x="17470" y="10538"/>
                      <a:pt x="17526" y="10502"/>
                      <a:pt x="17591" y="10461"/>
                    </a:cubicBezTo>
                    <a:cubicBezTo>
                      <a:pt x="17683" y="10402"/>
                      <a:pt x="17787" y="10335"/>
                      <a:pt x="17922" y="10335"/>
                    </a:cubicBezTo>
                    <a:lnTo>
                      <a:pt x="17931" y="10335"/>
                    </a:lnTo>
                    <a:cubicBezTo>
                      <a:pt x="18083" y="10338"/>
                      <a:pt x="18279" y="10535"/>
                      <a:pt x="18452" y="10710"/>
                    </a:cubicBezTo>
                    <a:cubicBezTo>
                      <a:pt x="18522" y="10781"/>
                      <a:pt x="18616" y="10875"/>
                      <a:pt x="18657" y="10898"/>
                    </a:cubicBezTo>
                    <a:cubicBezTo>
                      <a:pt x="18760" y="10776"/>
                      <a:pt x="19004" y="10694"/>
                      <a:pt x="19176" y="10694"/>
                    </a:cubicBezTo>
                    <a:cubicBezTo>
                      <a:pt x="19384" y="10694"/>
                      <a:pt x="19462" y="10803"/>
                      <a:pt x="19492" y="10894"/>
                    </a:cubicBezTo>
                    <a:cubicBezTo>
                      <a:pt x="19559" y="11105"/>
                      <a:pt x="19457" y="11277"/>
                      <a:pt x="19375" y="11416"/>
                    </a:cubicBezTo>
                    <a:cubicBezTo>
                      <a:pt x="19323" y="11505"/>
                      <a:pt x="19269" y="11596"/>
                      <a:pt x="19277" y="11661"/>
                    </a:cubicBezTo>
                    <a:cubicBezTo>
                      <a:pt x="19281" y="11686"/>
                      <a:pt x="19297" y="11732"/>
                      <a:pt x="19357" y="11794"/>
                    </a:cubicBezTo>
                    <a:cubicBezTo>
                      <a:pt x="19365" y="11686"/>
                      <a:pt x="19389" y="11596"/>
                      <a:pt x="19428" y="11529"/>
                    </a:cubicBezTo>
                    <a:cubicBezTo>
                      <a:pt x="19474" y="11449"/>
                      <a:pt x="19539" y="11407"/>
                      <a:pt x="19614" y="11407"/>
                    </a:cubicBezTo>
                    <a:cubicBezTo>
                      <a:pt x="19649" y="11407"/>
                      <a:pt x="19685" y="11416"/>
                      <a:pt x="19724" y="11434"/>
                    </a:cubicBezTo>
                    <a:cubicBezTo>
                      <a:pt x="19751" y="11286"/>
                      <a:pt x="19811" y="11208"/>
                      <a:pt x="19862" y="11143"/>
                    </a:cubicBezTo>
                    <a:cubicBezTo>
                      <a:pt x="19933" y="11051"/>
                      <a:pt x="19989" y="10979"/>
                      <a:pt x="19970" y="10693"/>
                    </a:cubicBezTo>
                    <a:cubicBezTo>
                      <a:pt x="19954" y="10460"/>
                      <a:pt x="19977" y="10296"/>
                      <a:pt x="20040" y="10189"/>
                    </a:cubicBezTo>
                    <a:cubicBezTo>
                      <a:pt x="20088" y="10109"/>
                      <a:pt x="20153" y="10069"/>
                      <a:pt x="20236" y="10069"/>
                    </a:cubicBezTo>
                    <a:cubicBezTo>
                      <a:pt x="20482" y="10069"/>
                      <a:pt x="20806" y="10438"/>
                      <a:pt x="20842" y="10480"/>
                    </a:cubicBezTo>
                    <a:lnTo>
                      <a:pt x="20905" y="10553"/>
                    </a:lnTo>
                    <a:cubicBezTo>
                      <a:pt x="21164" y="10851"/>
                      <a:pt x="21433" y="11160"/>
                      <a:pt x="21554" y="11625"/>
                    </a:cubicBezTo>
                    <a:lnTo>
                      <a:pt x="21571" y="11690"/>
                    </a:lnTo>
                    <a:lnTo>
                      <a:pt x="21539" y="11740"/>
                    </a:lnTo>
                    <a:cubicBezTo>
                      <a:pt x="21474" y="11839"/>
                      <a:pt x="21389" y="11983"/>
                      <a:pt x="21330" y="12103"/>
                    </a:cubicBezTo>
                    <a:cubicBezTo>
                      <a:pt x="21600" y="12464"/>
                      <a:pt x="21499" y="12817"/>
                      <a:pt x="21417" y="13104"/>
                    </a:cubicBezTo>
                    <a:cubicBezTo>
                      <a:pt x="21407" y="13139"/>
                      <a:pt x="21396" y="13175"/>
                      <a:pt x="21387" y="13210"/>
                    </a:cubicBezTo>
                    <a:cubicBezTo>
                      <a:pt x="21362" y="13302"/>
                      <a:pt x="21335" y="13357"/>
                      <a:pt x="21311" y="13406"/>
                    </a:cubicBezTo>
                    <a:cubicBezTo>
                      <a:pt x="21281" y="13466"/>
                      <a:pt x="21260" y="13509"/>
                      <a:pt x="21244" y="13624"/>
                    </a:cubicBezTo>
                    <a:cubicBezTo>
                      <a:pt x="21249" y="13649"/>
                      <a:pt x="21307" y="13713"/>
                      <a:pt x="21338" y="13748"/>
                    </a:cubicBezTo>
                    <a:cubicBezTo>
                      <a:pt x="21409" y="13827"/>
                      <a:pt x="21490" y="13916"/>
                      <a:pt x="21474" y="14047"/>
                    </a:cubicBezTo>
                    <a:cubicBezTo>
                      <a:pt x="21464" y="14135"/>
                      <a:pt x="21416" y="14201"/>
                      <a:pt x="21315" y="14261"/>
                    </a:cubicBezTo>
                    <a:lnTo>
                      <a:pt x="21494" y="14534"/>
                    </a:lnTo>
                    <a:lnTo>
                      <a:pt x="21389" y="14590"/>
                    </a:lnTo>
                    <a:cubicBezTo>
                      <a:pt x="21241" y="14669"/>
                      <a:pt x="21152" y="14792"/>
                      <a:pt x="21049" y="14934"/>
                    </a:cubicBezTo>
                    <a:cubicBezTo>
                      <a:pt x="21008" y="14990"/>
                      <a:pt x="20966" y="15048"/>
                      <a:pt x="20918" y="15108"/>
                    </a:cubicBezTo>
                    <a:cubicBezTo>
                      <a:pt x="20887" y="15145"/>
                      <a:pt x="20852" y="15165"/>
                      <a:pt x="20814" y="15165"/>
                    </a:cubicBezTo>
                    <a:cubicBezTo>
                      <a:pt x="20780" y="15165"/>
                      <a:pt x="20751" y="15149"/>
                      <a:pt x="20727" y="15137"/>
                    </a:cubicBezTo>
                    <a:cubicBezTo>
                      <a:pt x="20720" y="15134"/>
                      <a:pt x="20712" y="15129"/>
                      <a:pt x="20705" y="15126"/>
                    </a:cubicBezTo>
                    <a:cubicBezTo>
                      <a:pt x="20703" y="15133"/>
                      <a:pt x="20700" y="15144"/>
                      <a:pt x="20697" y="15160"/>
                    </a:cubicBezTo>
                    <a:cubicBezTo>
                      <a:pt x="20690" y="15190"/>
                      <a:pt x="20686" y="15221"/>
                      <a:pt x="20682" y="15250"/>
                    </a:cubicBezTo>
                    <a:cubicBezTo>
                      <a:pt x="20668" y="15352"/>
                      <a:pt x="20644" y="15524"/>
                      <a:pt x="20507" y="15524"/>
                    </a:cubicBezTo>
                    <a:cubicBezTo>
                      <a:pt x="19999" y="15524"/>
                      <a:pt x="19640" y="15660"/>
                      <a:pt x="19521" y="15897"/>
                    </a:cubicBezTo>
                    <a:cubicBezTo>
                      <a:pt x="19476" y="15988"/>
                      <a:pt x="19466" y="16096"/>
                      <a:pt x="19490" y="16227"/>
                    </a:cubicBezTo>
                    <a:lnTo>
                      <a:pt x="19518" y="16380"/>
                    </a:lnTo>
                    <a:lnTo>
                      <a:pt x="19414" y="16363"/>
                    </a:lnTo>
                    <a:cubicBezTo>
                      <a:pt x="19384" y="16357"/>
                      <a:pt x="19354" y="16355"/>
                      <a:pt x="19325" y="16355"/>
                    </a:cubicBezTo>
                    <a:cubicBezTo>
                      <a:pt x="19073" y="16355"/>
                      <a:pt x="18907" y="16547"/>
                      <a:pt x="18731" y="16750"/>
                    </a:cubicBezTo>
                    <a:cubicBezTo>
                      <a:pt x="18559" y="16948"/>
                      <a:pt x="18381" y="17154"/>
                      <a:pt x="18124" y="17160"/>
                    </a:cubicBezTo>
                    <a:lnTo>
                      <a:pt x="18057" y="17162"/>
                    </a:lnTo>
                    <a:lnTo>
                      <a:pt x="18053" y="17060"/>
                    </a:lnTo>
                    <a:cubicBezTo>
                      <a:pt x="18047" y="16904"/>
                      <a:pt x="18023" y="16847"/>
                      <a:pt x="18009" y="16847"/>
                    </a:cubicBezTo>
                    <a:cubicBezTo>
                      <a:pt x="17916" y="16847"/>
                      <a:pt x="17671" y="17285"/>
                      <a:pt x="17520" y="17663"/>
                    </a:cubicBezTo>
                    <a:lnTo>
                      <a:pt x="17564" y="18043"/>
                    </a:lnTo>
                    <a:lnTo>
                      <a:pt x="17555" y="18072"/>
                    </a:lnTo>
                    <a:cubicBezTo>
                      <a:pt x="17525" y="18181"/>
                      <a:pt x="17444" y="18230"/>
                      <a:pt x="17373" y="18273"/>
                    </a:cubicBezTo>
                    <a:cubicBezTo>
                      <a:pt x="17334" y="18297"/>
                      <a:pt x="17281" y="18330"/>
                      <a:pt x="17268" y="18359"/>
                    </a:cubicBezTo>
                    <a:cubicBezTo>
                      <a:pt x="17241" y="18416"/>
                      <a:pt x="17209" y="18481"/>
                      <a:pt x="17175" y="18551"/>
                    </a:cubicBezTo>
                    <a:cubicBezTo>
                      <a:pt x="17100" y="18704"/>
                      <a:pt x="17015" y="18876"/>
                      <a:pt x="16967" y="19015"/>
                    </a:cubicBezTo>
                    <a:cubicBezTo>
                      <a:pt x="16890" y="19236"/>
                      <a:pt x="16863" y="19440"/>
                      <a:pt x="16837" y="19638"/>
                    </a:cubicBezTo>
                    <a:cubicBezTo>
                      <a:pt x="16797" y="19939"/>
                      <a:pt x="16756" y="20250"/>
                      <a:pt x="16541" y="20578"/>
                    </a:cubicBezTo>
                    <a:cubicBezTo>
                      <a:pt x="16451" y="20714"/>
                      <a:pt x="16415" y="20912"/>
                      <a:pt x="16377" y="21120"/>
                    </a:cubicBezTo>
                    <a:cubicBezTo>
                      <a:pt x="16361" y="21211"/>
                      <a:pt x="16343" y="21306"/>
                      <a:pt x="16321" y="21394"/>
                    </a:cubicBezTo>
                    <a:lnTo>
                      <a:pt x="16270" y="21600"/>
                    </a:lnTo>
                    <a:cubicBezTo>
                      <a:pt x="16270" y="21600"/>
                      <a:pt x="16191" y="21401"/>
                      <a:pt x="16189" y="21396"/>
                    </a:cubicBezTo>
                    <a:close/>
                  </a:path>
                </a:pathLst>
              </a:custGeom>
              <a:solidFill>
                <a:srgbClr val="E60028">
                  <a:alpha val="20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5" name="Shape 94"/>
              <p:cNvSpPr/>
              <p:nvPr/>
            </p:nvSpPr>
            <p:spPr>
              <a:xfrm>
                <a:off x="2615010" y="697917"/>
                <a:ext cx="817506" cy="6003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5" h="21325" extrusionOk="0">
                    <a:moveTo>
                      <a:pt x="2718" y="20871"/>
                    </a:moveTo>
                    <a:cubicBezTo>
                      <a:pt x="2666" y="20823"/>
                      <a:pt x="2611" y="20773"/>
                      <a:pt x="2554" y="20720"/>
                    </a:cubicBezTo>
                    <a:cubicBezTo>
                      <a:pt x="1973" y="20184"/>
                      <a:pt x="1406" y="19573"/>
                      <a:pt x="927" y="18861"/>
                    </a:cubicBezTo>
                    <a:cubicBezTo>
                      <a:pt x="206" y="17789"/>
                      <a:pt x="1319" y="17950"/>
                      <a:pt x="1367" y="17475"/>
                    </a:cubicBezTo>
                    <a:cubicBezTo>
                      <a:pt x="1439" y="16764"/>
                      <a:pt x="1201" y="16926"/>
                      <a:pt x="1226" y="16111"/>
                    </a:cubicBezTo>
                    <a:cubicBezTo>
                      <a:pt x="1266" y="14754"/>
                      <a:pt x="-165" y="14822"/>
                      <a:pt x="16" y="13425"/>
                    </a:cubicBezTo>
                    <a:cubicBezTo>
                      <a:pt x="186" y="12114"/>
                      <a:pt x="882" y="11589"/>
                      <a:pt x="1587" y="12501"/>
                    </a:cubicBezTo>
                    <a:cubicBezTo>
                      <a:pt x="1998" y="11714"/>
                      <a:pt x="3293" y="11319"/>
                      <a:pt x="2593" y="10212"/>
                    </a:cubicBezTo>
                    <a:cubicBezTo>
                      <a:pt x="3127" y="9934"/>
                      <a:pt x="3073" y="9726"/>
                      <a:pt x="3661" y="10080"/>
                    </a:cubicBezTo>
                    <a:cubicBezTo>
                      <a:pt x="3641" y="9181"/>
                      <a:pt x="4062" y="8088"/>
                      <a:pt x="4714" y="9001"/>
                    </a:cubicBezTo>
                    <a:cubicBezTo>
                      <a:pt x="4908" y="9273"/>
                      <a:pt x="5584" y="8102"/>
                      <a:pt x="6112" y="8055"/>
                    </a:cubicBezTo>
                    <a:cubicBezTo>
                      <a:pt x="4941" y="7401"/>
                      <a:pt x="5025" y="7041"/>
                      <a:pt x="6167" y="6611"/>
                    </a:cubicBezTo>
                    <a:cubicBezTo>
                      <a:pt x="7203" y="6220"/>
                      <a:pt x="8751" y="5106"/>
                      <a:pt x="9083" y="3602"/>
                    </a:cubicBezTo>
                    <a:cubicBezTo>
                      <a:pt x="9288" y="2679"/>
                      <a:pt x="9540" y="2587"/>
                      <a:pt x="10152" y="2508"/>
                    </a:cubicBezTo>
                    <a:cubicBezTo>
                      <a:pt x="10948" y="2404"/>
                      <a:pt x="11256" y="2066"/>
                      <a:pt x="11995" y="1591"/>
                    </a:cubicBezTo>
                    <a:cubicBezTo>
                      <a:pt x="12609" y="1197"/>
                      <a:pt x="12677" y="1497"/>
                      <a:pt x="13291" y="1497"/>
                    </a:cubicBezTo>
                    <a:cubicBezTo>
                      <a:pt x="13950" y="1497"/>
                      <a:pt x="14132" y="742"/>
                      <a:pt x="14698" y="803"/>
                    </a:cubicBezTo>
                    <a:cubicBezTo>
                      <a:pt x="15509" y="891"/>
                      <a:pt x="16073" y="1628"/>
                      <a:pt x="17030" y="1628"/>
                    </a:cubicBezTo>
                    <a:cubicBezTo>
                      <a:pt x="18088" y="1628"/>
                      <a:pt x="18744" y="0"/>
                      <a:pt x="19937" y="0"/>
                    </a:cubicBezTo>
                    <a:cubicBezTo>
                      <a:pt x="21435" y="0"/>
                      <a:pt x="20494" y="2332"/>
                      <a:pt x="19939" y="3067"/>
                    </a:cubicBezTo>
                    <a:cubicBezTo>
                      <a:pt x="19319" y="3890"/>
                      <a:pt x="17927" y="4440"/>
                      <a:pt x="17140" y="4032"/>
                    </a:cubicBezTo>
                    <a:cubicBezTo>
                      <a:pt x="17018" y="3968"/>
                      <a:pt x="14711" y="4332"/>
                      <a:pt x="14282" y="4447"/>
                    </a:cubicBezTo>
                    <a:cubicBezTo>
                      <a:pt x="13885" y="4759"/>
                      <a:pt x="13392" y="4831"/>
                      <a:pt x="12979" y="5092"/>
                    </a:cubicBezTo>
                    <a:cubicBezTo>
                      <a:pt x="12341" y="5495"/>
                      <a:pt x="11915" y="6329"/>
                      <a:pt x="11313" y="6772"/>
                    </a:cubicBezTo>
                    <a:cubicBezTo>
                      <a:pt x="10987" y="7011"/>
                      <a:pt x="10514" y="6988"/>
                      <a:pt x="10142" y="7272"/>
                    </a:cubicBezTo>
                    <a:cubicBezTo>
                      <a:pt x="9557" y="7717"/>
                      <a:pt x="8890" y="8063"/>
                      <a:pt x="8369" y="8653"/>
                    </a:cubicBezTo>
                    <a:cubicBezTo>
                      <a:pt x="7860" y="9229"/>
                      <a:pt x="7590" y="10041"/>
                      <a:pt x="7089" y="10653"/>
                    </a:cubicBezTo>
                    <a:cubicBezTo>
                      <a:pt x="6019" y="11961"/>
                      <a:pt x="4765" y="12864"/>
                      <a:pt x="4132" y="14746"/>
                    </a:cubicBezTo>
                    <a:cubicBezTo>
                      <a:pt x="3636" y="16222"/>
                      <a:pt x="3690" y="16759"/>
                      <a:pt x="3755" y="18399"/>
                    </a:cubicBezTo>
                    <a:cubicBezTo>
                      <a:pt x="3761" y="18564"/>
                      <a:pt x="3847" y="20310"/>
                      <a:pt x="3849" y="20292"/>
                    </a:cubicBezTo>
                    <a:cubicBezTo>
                      <a:pt x="3655" y="21600"/>
                      <a:pt x="3427" y="21513"/>
                      <a:pt x="2718" y="20871"/>
                    </a:cubicBezTo>
                    <a:close/>
                  </a:path>
                </a:pathLst>
              </a:custGeom>
              <a:solidFill>
                <a:srgbClr val="E60028">
                  <a:alpha val="20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6" name="Shape 95"/>
              <p:cNvSpPr/>
              <p:nvPr/>
            </p:nvSpPr>
            <p:spPr>
              <a:xfrm>
                <a:off x="3460530" y="148307"/>
                <a:ext cx="69109" cy="48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453" h="17080" extrusionOk="0">
                    <a:moveTo>
                      <a:pt x="11440" y="0"/>
                    </a:moveTo>
                    <a:cubicBezTo>
                      <a:pt x="8391" y="4101"/>
                      <a:pt x="4358" y="7195"/>
                      <a:pt x="0" y="9000"/>
                    </a:cubicBezTo>
                    <a:cubicBezTo>
                      <a:pt x="68" y="9419"/>
                      <a:pt x="1402" y="15379"/>
                      <a:pt x="1602" y="16201"/>
                    </a:cubicBezTo>
                    <a:cubicBezTo>
                      <a:pt x="10286" y="21600"/>
                      <a:pt x="21600" y="391"/>
                      <a:pt x="11440" y="0"/>
                    </a:cubicBezTo>
                    <a:cubicBezTo>
                      <a:pt x="11440" y="0"/>
                      <a:pt x="11440" y="0"/>
                      <a:pt x="11440" y="0"/>
                    </a:cubicBezTo>
                    <a:close/>
                  </a:path>
                </a:pathLst>
              </a:custGeom>
              <a:solidFill>
                <a:srgbClr val="E60028">
                  <a:alpha val="20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7" name="Shape 96"/>
              <p:cNvSpPr/>
              <p:nvPr/>
            </p:nvSpPr>
            <p:spPr>
              <a:xfrm>
                <a:off x="3382078" y="148307"/>
                <a:ext cx="71543" cy="57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119" h="13571" extrusionOk="0">
                    <a:moveTo>
                      <a:pt x="6547" y="4021"/>
                    </a:moveTo>
                    <a:cubicBezTo>
                      <a:pt x="5571" y="2680"/>
                      <a:pt x="4594" y="1341"/>
                      <a:pt x="3617" y="0"/>
                    </a:cubicBezTo>
                    <a:cubicBezTo>
                      <a:pt x="-7481" y="11593"/>
                      <a:pt x="10133" y="21600"/>
                      <a:pt x="14119" y="4144"/>
                    </a:cubicBezTo>
                    <a:cubicBezTo>
                      <a:pt x="11781" y="4156"/>
                      <a:pt x="8786" y="3424"/>
                      <a:pt x="6547" y="4021"/>
                    </a:cubicBezTo>
                    <a:cubicBezTo>
                      <a:pt x="6547" y="4021"/>
                      <a:pt x="6547" y="4021"/>
                      <a:pt x="6547" y="4021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8" name="Shape 97"/>
              <p:cNvSpPr/>
              <p:nvPr/>
            </p:nvSpPr>
            <p:spPr>
              <a:xfrm>
                <a:off x="3286196" y="174479"/>
                <a:ext cx="83912" cy="35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494" extrusionOk="0">
                    <a:moveTo>
                      <a:pt x="10801" y="4391"/>
                    </a:moveTo>
                    <a:cubicBezTo>
                      <a:pt x="5206" y="-2244"/>
                      <a:pt x="1926" y="3625"/>
                      <a:pt x="0" y="13224"/>
                    </a:cubicBezTo>
                    <a:cubicBezTo>
                      <a:pt x="8788" y="17651"/>
                      <a:pt x="14402" y="14719"/>
                      <a:pt x="21600" y="11899"/>
                    </a:cubicBezTo>
                    <a:cubicBezTo>
                      <a:pt x="19699" y="164"/>
                      <a:pt x="16283" y="-3949"/>
                      <a:pt x="10801" y="4391"/>
                    </a:cubicBezTo>
                    <a:cubicBezTo>
                      <a:pt x="10801" y="4391"/>
                      <a:pt x="10801" y="4391"/>
                      <a:pt x="10801" y="4391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9" name="Shape 98"/>
              <p:cNvSpPr/>
              <p:nvPr/>
            </p:nvSpPr>
            <p:spPr>
              <a:xfrm>
                <a:off x="3111861" y="34895"/>
                <a:ext cx="126045" cy="652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934" h="16473" extrusionOk="0">
                    <a:moveTo>
                      <a:pt x="12877" y="1067"/>
                    </a:moveTo>
                    <a:cubicBezTo>
                      <a:pt x="10746" y="12722"/>
                      <a:pt x="5767" y="1768"/>
                      <a:pt x="4766" y="11153"/>
                    </a:cubicBezTo>
                    <a:cubicBezTo>
                      <a:pt x="1688" y="5933"/>
                      <a:pt x="-1002" y="6686"/>
                      <a:pt x="366" y="15033"/>
                    </a:cubicBezTo>
                    <a:cubicBezTo>
                      <a:pt x="1054" y="14601"/>
                      <a:pt x="1741" y="14171"/>
                      <a:pt x="2428" y="13740"/>
                    </a:cubicBezTo>
                    <a:cubicBezTo>
                      <a:pt x="3038" y="20285"/>
                      <a:pt x="20598" y="14136"/>
                      <a:pt x="15352" y="5205"/>
                    </a:cubicBezTo>
                    <a:cubicBezTo>
                      <a:pt x="15879" y="4213"/>
                      <a:pt x="16407" y="3221"/>
                      <a:pt x="16934" y="2229"/>
                    </a:cubicBezTo>
                    <a:cubicBezTo>
                      <a:pt x="15214" y="-1315"/>
                      <a:pt x="14537" y="224"/>
                      <a:pt x="12877" y="1067"/>
                    </a:cubicBezTo>
                    <a:cubicBezTo>
                      <a:pt x="12877" y="1067"/>
                      <a:pt x="12877" y="1067"/>
                      <a:pt x="12877" y="1067"/>
                    </a:cubicBezTo>
                    <a:close/>
                  </a:path>
                </a:pathLst>
              </a:custGeom>
              <a:solidFill>
                <a:srgbClr val="C0504D">
                  <a:alpha val="20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0" name="Shape 99"/>
              <p:cNvSpPr/>
              <p:nvPr/>
            </p:nvSpPr>
            <p:spPr>
              <a:xfrm>
                <a:off x="3111861" y="0"/>
                <a:ext cx="71892" cy="440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7" h="21600" extrusionOk="0">
                    <a:moveTo>
                      <a:pt x="11500" y="6531"/>
                    </a:moveTo>
                    <a:cubicBezTo>
                      <a:pt x="7116" y="3019"/>
                      <a:pt x="4783" y="8720"/>
                      <a:pt x="1244" y="0"/>
                    </a:cubicBezTo>
                    <a:cubicBezTo>
                      <a:pt x="-926" y="9658"/>
                      <a:pt x="-267" y="12554"/>
                      <a:pt x="3295" y="21600"/>
                    </a:cubicBezTo>
                    <a:cubicBezTo>
                      <a:pt x="10596" y="19241"/>
                      <a:pt x="14531" y="17929"/>
                      <a:pt x="20585" y="21600"/>
                    </a:cubicBezTo>
                    <a:cubicBezTo>
                      <a:pt x="20674" y="10168"/>
                      <a:pt x="17208" y="8578"/>
                      <a:pt x="11500" y="6531"/>
                    </a:cubicBezTo>
                    <a:cubicBezTo>
                      <a:pt x="11500" y="6531"/>
                      <a:pt x="11500" y="6531"/>
                      <a:pt x="11500" y="6531"/>
                    </a:cubicBezTo>
                    <a:close/>
                  </a:path>
                </a:pathLst>
              </a:custGeom>
              <a:solidFill>
                <a:srgbClr val="CDDEEB">
                  <a:alpha val="19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1" name="Shape 100"/>
              <p:cNvSpPr/>
              <p:nvPr/>
            </p:nvSpPr>
            <p:spPr>
              <a:xfrm>
                <a:off x="0" y="1317321"/>
                <a:ext cx="158240" cy="1715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18" h="15988" extrusionOk="0">
                    <a:moveTo>
                      <a:pt x="0" y="945"/>
                    </a:moveTo>
                    <a:cubicBezTo>
                      <a:pt x="3230" y="2016"/>
                      <a:pt x="9392" y="-2602"/>
                      <a:pt x="9589" y="2310"/>
                    </a:cubicBezTo>
                    <a:cubicBezTo>
                      <a:pt x="9675" y="4463"/>
                      <a:pt x="15838" y="7335"/>
                      <a:pt x="13094" y="3069"/>
                    </a:cubicBezTo>
                    <a:cubicBezTo>
                      <a:pt x="13465" y="2785"/>
                      <a:pt x="13835" y="2503"/>
                      <a:pt x="14205" y="2219"/>
                    </a:cubicBezTo>
                    <a:cubicBezTo>
                      <a:pt x="17070" y="3411"/>
                      <a:pt x="21600" y="13905"/>
                      <a:pt x="17966" y="15307"/>
                    </a:cubicBezTo>
                    <a:cubicBezTo>
                      <a:pt x="8397" y="18998"/>
                      <a:pt x="3319" y="6762"/>
                      <a:pt x="0" y="945"/>
                    </a:cubicBezTo>
                    <a:cubicBezTo>
                      <a:pt x="0" y="945"/>
                      <a:pt x="0" y="945"/>
                      <a:pt x="0" y="945"/>
                    </a:cubicBezTo>
                    <a:close/>
                  </a:path>
                </a:pathLst>
              </a:custGeom>
              <a:solidFill>
                <a:srgbClr val="E60028">
                  <a:alpha val="22000"/>
                </a:srgbClr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2" name="Shape 101"/>
              <p:cNvSpPr/>
              <p:nvPr/>
            </p:nvSpPr>
            <p:spPr>
              <a:xfrm>
                <a:off x="2780627" y="1352217"/>
                <a:ext cx="55729" cy="96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170" h="18807" extrusionOk="0">
                    <a:moveTo>
                      <a:pt x="7241" y="0"/>
                    </a:moveTo>
                    <a:cubicBezTo>
                      <a:pt x="-6597" y="1947"/>
                      <a:pt x="3457" y="10716"/>
                      <a:pt x="4536" y="15745"/>
                    </a:cubicBezTo>
                    <a:cubicBezTo>
                      <a:pt x="5792" y="21600"/>
                      <a:pt x="15003" y="18220"/>
                      <a:pt x="11296" y="12621"/>
                    </a:cubicBezTo>
                    <a:cubicBezTo>
                      <a:pt x="8714" y="8723"/>
                      <a:pt x="10401" y="4260"/>
                      <a:pt x="7241" y="0"/>
                    </a:cubicBezTo>
                    <a:cubicBezTo>
                      <a:pt x="7241" y="0"/>
                      <a:pt x="7241" y="0"/>
                      <a:pt x="7241" y="0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33" name="Shape 102"/>
              <p:cNvSpPr/>
              <p:nvPr/>
            </p:nvSpPr>
            <p:spPr>
              <a:xfrm>
                <a:off x="2327359" y="1247529"/>
                <a:ext cx="84781" cy="832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920" h="20353" extrusionOk="0">
                    <a:moveTo>
                      <a:pt x="8823" y="0"/>
                    </a:moveTo>
                    <a:cubicBezTo>
                      <a:pt x="-717" y="1818"/>
                      <a:pt x="-4348" y="18750"/>
                      <a:pt x="7298" y="20286"/>
                    </a:cubicBezTo>
                    <a:cubicBezTo>
                      <a:pt x="17252" y="21600"/>
                      <a:pt x="17134" y="3052"/>
                      <a:pt x="8823" y="0"/>
                    </a:cubicBezTo>
                    <a:cubicBezTo>
                      <a:pt x="8823" y="0"/>
                      <a:pt x="8823" y="0"/>
                      <a:pt x="8823" y="0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black"/>
                  </a:solidFill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37247" name="Группа 193"/>
            <p:cNvGrpSpPr>
              <a:grpSpLocks noChangeAspect="1"/>
            </p:cNvGrpSpPr>
            <p:nvPr/>
          </p:nvGrpSpPr>
          <p:grpSpPr bwMode="auto">
            <a:xfrm>
              <a:off x="5164706" y="5264618"/>
              <a:ext cx="108514" cy="108483"/>
              <a:chOff x="16666755" y="2391096"/>
              <a:chExt cx="1800523" cy="1814824"/>
            </a:xfrm>
          </p:grpSpPr>
          <p:sp>
            <p:nvSpPr>
              <p:cNvPr id="221" name="Прямоугольник 220"/>
              <p:cNvSpPr/>
              <p:nvPr/>
            </p:nvSpPr>
            <p:spPr>
              <a:xfrm>
                <a:off x="16675508" y="2377617"/>
                <a:ext cx="1802581" cy="908915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22" name="Прямоугольник 221"/>
              <p:cNvSpPr/>
              <p:nvPr/>
            </p:nvSpPr>
            <p:spPr>
              <a:xfrm>
                <a:off x="16675508" y="3286532"/>
                <a:ext cx="1802581" cy="90891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223" name="Прямая соединительная линия 222"/>
              <p:cNvCxnSpPr/>
              <p:nvPr/>
            </p:nvCxnSpPr>
            <p:spPr>
              <a:xfrm>
                <a:off x="16938372" y="3286532"/>
                <a:ext cx="1276828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248" name="Группа 194"/>
            <p:cNvGrpSpPr>
              <a:grpSpLocks noChangeAspect="1"/>
            </p:cNvGrpSpPr>
            <p:nvPr/>
          </p:nvGrpSpPr>
          <p:grpSpPr bwMode="auto">
            <a:xfrm>
              <a:off x="5373968" y="5359140"/>
              <a:ext cx="108514" cy="108486"/>
              <a:chOff x="16666755" y="2391096"/>
              <a:chExt cx="1800523" cy="1814870"/>
            </a:xfrm>
          </p:grpSpPr>
          <p:sp>
            <p:nvSpPr>
              <p:cNvPr id="218" name="Прямоугольник 217"/>
              <p:cNvSpPr/>
              <p:nvPr/>
            </p:nvSpPr>
            <p:spPr>
              <a:xfrm>
                <a:off x="16658263" y="2386969"/>
                <a:ext cx="1802581" cy="908914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19" name="Прямоугольник 218"/>
              <p:cNvSpPr/>
              <p:nvPr/>
            </p:nvSpPr>
            <p:spPr>
              <a:xfrm>
                <a:off x="16658263" y="3295883"/>
                <a:ext cx="1802581" cy="9089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220" name="Прямая соединительная линия 219"/>
              <p:cNvCxnSpPr/>
              <p:nvPr/>
            </p:nvCxnSpPr>
            <p:spPr>
              <a:xfrm>
                <a:off x="16921127" y="3295883"/>
                <a:ext cx="1276828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250" name="Группа 196"/>
            <p:cNvGrpSpPr>
              <a:grpSpLocks noChangeAspect="1"/>
            </p:cNvGrpSpPr>
            <p:nvPr/>
          </p:nvGrpSpPr>
          <p:grpSpPr bwMode="auto">
            <a:xfrm>
              <a:off x="4962917" y="5605252"/>
              <a:ext cx="108514" cy="108483"/>
              <a:chOff x="16666755" y="2391096"/>
              <a:chExt cx="1800523" cy="1814824"/>
            </a:xfrm>
          </p:grpSpPr>
          <p:sp>
            <p:nvSpPr>
              <p:cNvPr id="212" name="Прямоугольник 211"/>
              <p:cNvSpPr/>
              <p:nvPr/>
            </p:nvSpPr>
            <p:spPr>
              <a:xfrm>
                <a:off x="16681422" y="2397752"/>
                <a:ext cx="1802581" cy="908915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213" name="Прямоугольник 212"/>
              <p:cNvSpPr/>
              <p:nvPr/>
            </p:nvSpPr>
            <p:spPr>
              <a:xfrm>
                <a:off x="16681422" y="3306667"/>
                <a:ext cx="1802581" cy="90891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6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214" name="Прямая соединительная линия 213"/>
              <p:cNvCxnSpPr/>
              <p:nvPr/>
            </p:nvCxnSpPr>
            <p:spPr>
              <a:xfrm>
                <a:off x="16944310" y="3306667"/>
                <a:ext cx="1276828" cy="0"/>
              </a:xfrm>
              <a:prstGeom prst="line">
                <a:avLst/>
              </a:prstGeom>
              <a:ln w="127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253" name="TextBox 199"/>
            <p:cNvSpPr txBox="1">
              <a:spLocks noChangeArrowheads="1"/>
            </p:cNvSpPr>
            <p:nvPr/>
          </p:nvSpPr>
          <p:spPr bwMode="auto">
            <a:xfrm>
              <a:off x="4580319" y="5179824"/>
              <a:ext cx="816758" cy="323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534988"/>
              <a:r>
                <a:rPr lang="ru-RU" sz="6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Москва</a:t>
              </a:r>
            </a:p>
          </p:txBody>
        </p:sp>
        <p:sp>
          <p:nvSpPr>
            <p:cNvPr id="137257" name="TextBox 203"/>
            <p:cNvSpPr txBox="1">
              <a:spLocks noChangeArrowheads="1"/>
            </p:cNvSpPr>
            <p:nvPr/>
          </p:nvSpPr>
          <p:spPr bwMode="auto">
            <a:xfrm>
              <a:off x="4942758" y="5398656"/>
              <a:ext cx="996267" cy="455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534988">
                <a:lnSpc>
                  <a:spcPct val="90000"/>
                </a:lnSpc>
              </a:pPr>
              <a:r>
                <a:rPr lang="ru-RU" sz="6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Нижний</a:t>
              </a:r>
            </a:p>
            <a:p>
              <a:pPr algn="ctr" defTabSz="534988">
                <a:lnSpc>
                  <a:spcPct val="90000"/>
                </a:lnSpc>
              </a:pPr>
              <a:r>
                <a:rPr lang="ru-RU" sz="6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 Новгород</a:t>
              </a:r>
            </a:p>
          </p:txBody>
        </p:sp>
        <p:sp>
          <p:nvSpPr>
            <p:cNvPr id="137258" name="TextBox 204"/>
            <p:cNvSpPr txBox="1">
              <a:spLocks noChangeArrowheads="1"/>
            </p:cNvSpPr>
            <p:nvPr/>
          </p:nvSpPr>
          <p:spPr bwMode="auto">
            <a:xfrm>
              <a:off x="4339135" y="5663238"/>
              <a:ext cx="1522392" cy="323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534988"/>
              <a:r>
                <a:rPr lang="ru-RU" sz="6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Ростов – на – Дону </a:t>
              </a:r>
            </a:p>
          </p:txBody>
        </p:sp>
      </p:grpSp>
      <p:pic>
        <p:nvPicPr>
          <p:cNvPr id="137235" name="Изображение 25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7988" y="2692400"/>
            <a:ext cx="7191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36" name="Изображение 25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5913" y="2774950"/>
            <a:ext cx="53975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37" name="Изображение 1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9100" y="2774950"/>
            <a:ext cx="5048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38" name="Picture 109" descr="Логотип - Рус - Цвет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1" name="Picture 8" descr="http://www.rosbank.ru/upload/pl_imagelib/13534283942943_b0006.jpg"/>
          <p:cNvPicPr>
            <a:picLocks noChangeAspect="1" noChangeArrowheads="1"/>
          </p:cNvPicPr>
          <p:nvPr/>
        </p:nvPicPr>
        <p:blipFill>
          <a:blip r:embed="rId2"/>
          <a:srcRect r="26537" b="5399"/>
          <a:stretch>
            <a:fillRect/>
          </a:stretch>
        </p:blipFill>
        <p:spPr bwMode="auto">
          <a:xfrm>
            <a:off x="1562100" y="3613150"/>
            <a:ext cx="32893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243" name="Прямоугольник 17"/>
          <p:cNvSpPr>
            <a:spLocks noChangeArrowheads="1"/>
          </p:cNvSpPr>
          <p:nvPr/>
        </p:nvSpPr>
        <p:spPr bwMode="auto">
          <a:xfrm>
            <a:off x="2163763" y="55563"/>
            <a:ext cx="55784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ФИНАНСОВАЯ ГРУППА В РОССИИ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3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246" name="Прямоугольник 46"/>
          <p:cNvSpPr>
            <a:spLocks noChangeArrowheads="1"/>
          </p:cNvSpPr>
          <p:nvPr/>
        </p:nvSpPr>
        <p:spPr bwMode="auto">
          <a:xfrm>
            <a:off x="1011238" y="519113"/>
            <a:ext cx="788352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МЫ – ЧАСТЬ МЕЖДУНАРОДНОЙ ФИНАНСОВОЙ ГРУППЫ </a:t>
            </a:r>
            <a:r>
              <a:rPr lang="en-US" sz="13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SOCIETE GENERALE GROUP</a:t>
            </a:r>
            <a:endParaRPr lang="ru-RU" sz="130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138247" name="Группа 1"/>
          <p:cNvGrpSpPr>
            <a:grpSpLocks/>
          </p:cNvGrpSpPr>
          <p:nvPr/>
        </p:nvGrpSpPr>
        <p:grpSpPr bwMode="auto">
          <a:xfrm>
            <a:off x="5048250" y="889000"/>
            <a:ext cx="3282950" cy="2557463"/>
            <a:chOff x="5048869" y="888866"/>
            <a:chExt cx="3281541" cy="2558304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5048869" y="888866"/>
              <a:ext cx="3281541" cy="2558304"/>
            </a:xfrm>
            <a:prstGeom prst="rect">
              <a:avLst/>
            </a:prstGeom>
            <a:solidFill>
              <a:srgbClr val="FFFFFF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534988" eaLnBrk="0" hangingPunct="0"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ГРУППА В РОССИЙСКОЙ ФЕДЕРАЦИИ</a:t>
              </a: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Свыше </a:t>
              </a:r>
              <a:r>
                <a:rPr lang="ru-RU" sz="1200" dirty="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28 000 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сотрудников;</a:t>
              </a:r>
            </a:p>
            <a:p>
              <a:pPr algn="ctr" defTabSz="534988" eaLnBrk="0" hangingPunct="0">
                <a:defRPr/>
              </a:pPr>
              <a:endPara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Более </a:t>
              </a:r>
              <a:r>
                <a:rPr lang="ru-RU" sz="1200" dirty="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700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региональных подразделений;</a:t>
              </a: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 eaLnBrk="0" hangingPunct="0">
                <a:defRPr/>
              </a:pPr>
              <a:r>
                <a:rPr lang="ru-RU" sz="1200" dirty="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340</a:t>
              </a:r>
              <a:r>
                <a:rPr lang="ru-RU" sz="12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населенных пунктов</a:t>
              </a:r>
              <a:r>
                <a:rPr lang="en-US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в РФ;</a:t>
              </a:r>
            </a:p>
            <a:p>
              <a:pPr algn="ctr" defTabSz="534988" eaLnBrk="0" hangingPunct="0"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40" name="Половина рамки 39"/>
            <p:cNvSpPr>
              <a:spLocks noChangeAspect="1"/>
            </p:cNvSpPr>
            <p:nvPr/>
          </p:nvSpPr>
          <p:spPr>
            <a:xfrm>
              <a:off x="5048869" y="904746"/>
              <a:ext cx="461765" cy="358893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41" name="Половина рамки 40"/>
            <p:cNvSpPr>
              <a:spLocks noChangeAspect="1"/>
            </p:cNvSpPr>
            <p:nvPr/>
          </p:nvSpPr>
          <p:spPr>
            <a:xfrm flipV="1">
              <a:off x="5048869" y="3073984"/>
              <a:ext cx="461765" cy="36524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42" name="Половина рамки 41"/>
            <p:cNvSpPr>
              <a:spLocks noChangeAspect="1"/>
            </p:cNvSpPr>
            <p:nvPr/>
          </p:nvSpPr>
          <p:spPr>
            <a:xfrm flipH="1" flipV="1">
              <a:off x="7868646" y="3069221"/>
              <a:ext cx="461764" cy="363657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43" name="Половина рамки 42"/>
            <p:cNvSpPr>
              <a:spLocks noChangeAspect="1"/>
            </p:cNvSpPr>
            <p:nvPr/>
          </p:nvSpPr>
          <p:spPr>
            <a:xfrm flipH="1">
              <a:off x="7887688" y="914274"/>
              <a:ext cx="442722" cy="34936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</p:grpSp>
      <p:grpSp>
        <p:nvGrpSpPr>
          <p:cNvPr id="138248" name="Группа 144"/>
          <p:cNvGrpSpPr>
            <a:grpSpLocks/>
          </p:cNvGrpSpPr>
          <p:nvPr/>
        </p:nvGrpSpPr>
        <p:grpSpPr bwMode="auto">
          <a:xfrm>
            <a:off x="1555750" y="893763"/>
            <a:ext cx="3302000" cy="2557462"/>
            <a:chOff x="1556535" y="3589657"/>
            <a:chExt cx="3300596" cy="2558304"/>
          </a:xfrm>
        </p:grpSpPr>
        <p:sp>
          <p:nvSpPr>
            <p:cNvPr id="146" name="Прямоугольник 145"/>
            <p:cNvSpPr/>
            <p:nvPr/>
          </p:nvSpPr>
          <p:spPr>
            <a:xfrm>
              <a:off x="1556535" y="3589657"/>
              <a:ext cx="3281554" cy="2558304"/>
            </a:xfrm>
            <a:prstGeom prst="rect">
              <a:avLst/>
            </a:prstGeom>
            <a:solidFill>
              <a:srgbClr val="FFFFFF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900" dirty="0">
                <a:solidFill>
                  <a:srgbClr val="E60028"/>
                </a:solidFill>
                <a:latin typeface="Helvetica Neue"/>
                <a:cs typeface="Helvetica Neue"/>
              </a:endParaRPr>
            </a:p>
          </p:txBody>
        </p:sp>
        <p:sp>
          <p:nvSpPr>
            <p:cNvPr id="147" name="Половина рамки 146"/>
            <p:cNvSpPr>
              <a:spLocks noChangeAspect="1"/>
            </p:cNvSpPr>
            <p:nvPr/>
          </p:nvSpPr>
          <p:spPr>
            <a:xfrm>
              <a:off x="1556535" y="3600773"/>
              <a:ext cx="461767" cy="363658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148" name="Половина рамки 147"/>
            <p:cNvSpPr>
              <a:spLocks noChangeAspect="1"/>
            </p:cNvSpPr>
            <p:nvPr/>
          </p:nvSpPr>
          <p:spPr>
            <a:xfrm flipV="1">
              <a:off x="1556535" y="5774776"/>
              <a:ext cx="461767" cy="36524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149" name="Половина рамки 148"/>
            <p:cNvSpPr>
              <a:spLocks noChangeAspect="1"/>
            </p:cNvSpPr>
            <p:nvPr/>
          </p:nvSpPr>
          <p:spPr>
            <a:xfrm flipH="1" flipV="1">
              <a:off x="4376324" y="5770012"/>
              <a:ext cx="461766" cy="363658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150" name="Половина рамки 149"/>
            <p:cNvSpPr>
              <a:spLocks noChangeAspect="1"/>
            </p:cNvSpPr>
            <p:nvPr/>
          </p:nvSpPr>
          <p:spPr>
            <a:xfrm flipH="1">
              <a:off x="4395365" y="3600773"/>
              <a:ext cx="461766" cy="363658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</p:grpSp>
      <p:pic>
        <p:nvPicPr>
          <p:cNvPr id="138249" name="Изображение 151" descr="ROSR152sgg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65325" y="1087438"/>
            <a:ext cx="2457450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50" name="Изображение 152" descr="71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87525" y="2227263"/>
            <a:ext cx="1368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51" name="TextBox 153"/>
          <p:cNvSpPr txBox="1">
            <a:spLocks noChangeArrowheads="1"/>
          </p:cNvSpPr>
          <p:nvPr/>
        </p:nvSpPr>
        <p:spPr bwMode="auto">
          <a:xfrm>
            <a:off x="3446463" y="2374900"/>
            <a:ext cx="1049337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АВТОКРЕДИТЫ</a:t>
            </a:r>
          </a:p>
        </p:txBody>
      </p:sp>
      <p:pic>
        <p:nvPicPr>
          <p:cNvPr id="138253" name="Изображение 155" descr="logo_SGI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7225" y="3165475"/>
            <a:ext cx="1081088" cy="12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54" name="TextBox 156"/>
          <p:cNvSpPr txBox="1">
            <a:spLocks noChangeArrowheads="1"/>
          </p:cNvSpPr>
          <p:nvPr/>
        </p:nvSpPr>
        <p:spPr bwMode="auto">
          <a:xfrm>
            <a:off x="3375025" y="2663825"/>
            <a:ext cx="11334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ИПОТЕЧНОЕ</a:t>
            </a:r>
          </a:p>
          <a:p>
            <a:pPr algn="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КРЕДИТОВАНИЕ</a:t>
            </a:r>
          </a:p>
        </p:txBody>
      </p:sp>
      <p:sp>
        <p:nvSpPr>
          <p:cNvPr id="138255" name="TextBox 157"/>
          <p:cNvSpPr txBox="1">
            <a:spLocks noChangeArrowheads="1"/>
          </p:cNvSpPr>
          <p:nvPr/>
        </p:nvSpPr>
        <p:spPr bwMode="auto">
          <a:xfrm>
            <a:off x="3017838" y="3097213"/>
            <a:ext cx="15001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СТРАХОВАНИЕ ЖИЗНИ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5049838" y="3581400"/>
            <a:ext cx="3281362" cy="255905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ФИНАНСОВАЯ ГРУППА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SOCIETE GENERALE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</a:t>
            </a:r>
          </a:p>
          <a:p>
            <a:pPr algn="ctr" defTabSz="534988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150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лет успешной работы;</a:t>
            </a:r>
          </a:p>
          <a:p>
            <a:pPr algn="ctr" defTabSz="534988">
              <a:defRPr/>
            </a:pP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154 000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сотрудников в </a:t>
            </a: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76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странах;</a:t>
            </a:r>
          </a:p>
          <a:p>
            <a:pPr algn="ctr" defTabSz="534988">
              <a:defRPr/>
            </a:pP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32 млн.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клиентов по всему миру.</a:t>
            </a:r>
          </a:p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 eaLnBrk="0" hangingPunct="0"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РОСБАНК:</a:t>
            </a:r>
          </a:p>
          <a:p>
            <a:pPr algn="ctr" defTabSz="534988" eaLnBrk="0" hangingPunct="0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ТОП 10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российских банков;</a:t>
            </a:r>
          </a:p>
          <a:p>
            <a:pPr algn="ctr" defTabSz="534988"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Инвестиционные кредитные рейтинги от: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r>
              <a:rPr lang="en-US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Moody</a:t>
            </a: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’</a:t>
            </a:r>
            <a:r>
              <a:rPr lang="en-US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s</a:t>
            </a: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:</a:t>
            </a:r>
            <a:r>
              <a:rPr lang="en-US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en-US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Ba1</a:t>
            </a:r>
            <a:r>
              <a:rPr lang="ru-RU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, </a:t>
            </a:r>
            <a:r>
              <a:rPr lang="en-US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Fitch</a:t>
            </a:r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:</a:t>
            </a:r>
            <a:r>
              <a:rPr lang="en-US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en-US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BBB</a:t>
            </a:r>
            <a:r>
              <a:rPr lang="ru-RU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-</a:t>
            </a:r>
            <a:r>
              <a:rPr lang="ru-RU" sz="900" dirty="0" smtClean="0">
                <a:solidFill>
                  <a:srgbClr val="404040"/>
                </a:solidFill>
                <a:latin typeface="Helvetica Neue Light"/>
                <a:ea typeface="Helvetica Neue Light"/>
                <a:cs typeface="Helvetica Neue Light"/>
              </a:rPr>
              <a:t>.</a:t>
            </a:r>
            <a:r>
              <a:rPr lang="ru-RU" sz="900" dirty="0" smtClean="0">
                <a:solidFill>
                  <a:srgbClr val="404040"/>
                </a:solidFill>
                <a:latin typeface="Helvetica Neue Medium"/>
                <a:ea typeface="Helvetica Neue Medium"/>
                <a:cs typeface="Helvetica Neue Medium"/>
              </a:rPr>
              <a:t> </a:t>
            </a:r>
            <a:endParaRPr lang="ru-RU" sz="900" dirty="0">
              <a:solidFill>
                <a:srgbClr val="404040"/>
              </a:solidFill>
              <a:latin typeface="Helvetica Neue Medium"/>
              <a:ea typeface="Helvetica Neue Medium"/>
              <a:cs typeface="Helvetica Neue Medium"/>
            </a:endParaRPr>
          </a:p>
        </p:txBody>
      </p:sp>
      <p:sp>
        <p:nvSpPr>
          <p:cNvPr id="53" name="Половина рамки 52"/>
          <p:cNvSpPr>
            <a:spLocks noChangeAspect="1"/>
          </p:cNvSpPr>
          <p:nvPr/>
        </p:nvSpPr>
        <p:spPr>
          <a:xfrm>
            <a:off x="5049838" y="3597275"/>
            <a:ext cx="461962" cy="35877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54" name="Половина рамки 53"/>
          <p:cNvSpPr>
            <a:spLocks noChangeAspect="1"/>
          </p:cNvSpPr>
          <p:nvPr/>
        </p:nvSpPr>
        <p:spPr>
          <a:xfrm flipV="1">
            <a:off x="5048250" y="576738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55" name="Половина рамки 54"/>
          <p:cNvSpPr>
            <a:spLocks noChangeAspect="1"/>
          </p:cNvSpPr>
          <p:nvPr/>
        </p:nvSpPr>
        <p:spPr>
          <a:xfrm flipH="1" flipV="1">
            <a:off x="7869238" y="5761038"/>
            <a:ext cx="461962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56" name="Половина рамки 55"/>
          <p:cNvSpPr>
            <a:spLocks noChangeAspect="1"/>
          </p:cNvSpPr>
          <p:nvPr/>
        </p:nvSpPr>
        <p:spPr>
          <a:xfrm flipH="1">
            <a:off x="7888288" y="3606800"/>
            <a:ext cx="442912" cy="349250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pic>
        <p:nvPicPr>
          <p:cNvPr id="138261" name="Picture 109" descr="Логотип - Рус - Цвет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8262" name="Picture 10" descr="ALD Automotive Russia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65325" y="1941513"/>
            <a:ext cx="1071563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263" name="TextBox 153"/>
          <p:cNvSpPr txBox="1">
            <a:spLocks noChangeArrowheads="1"/>
          </p:cNvSpPr>
          <p:nvPr/>
        </p:nvSpPr>
        <p:spPr bwMode="auto">
          <a:xfrm>
            <a:off x="3203575" y="2006600"/>
            <a:ext cx="1314450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ОПЕРЛИЗИНГ АВТО</a:t>
            </a:r>
          </a:p>
        </p:txBody>
      </p:sp>
      <p:pic>
        <p:nvPicPr>
          <p:cNvPr id="37" name="Рисунок 36" descr="http://www.deltacredit.ru/upload/delta_logo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65326" y="2799842"/>
            <a:ext cx="1226630" cy="28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266" name="Прямоугольник 17"/>
          <p:cNvSpPr>
            <a:spLocks noChangeArrowheads="1"/>
          </p:cNvSpPr>
          <p:nvPr/>
        </p:nvSpPr>
        <p:spPr bwMode="auto">
          <a:xfrm>
            <a:off x="2163763" y="55563"/>
            <a:ext cx="55784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ПРИМЕРЫ РЕАЛИЗОВАННЫХ СДЕЛОК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4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269" name="Прямоугольник 102"/>
          <p:cNvSpPr>
            <a:spLocks noChangeArrowheads="1"/>
          </p:cNvSpPr>
          <p:nvPr/>
        </p:nvSpPr>
        <p:spPr bwMode="auto">
          <a:xfrm>
            <a:off x="3363913" y="608013"/>
            <a:ext cx="3271837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КРУПНЫЕ КОРПОРАТИВНЫЕ ПРОЕКТЫ:</a:t>
            </a:r>
          </a:p>
        </p:txBody>
      </p:sp>
      <p:cxnSp>
        <p:nvCxnSpPr>
          <p:cNvPr id="109" name="Прямая соединительная линия 108"/>
          <p:cNvCxnSpPr>
            <a:cxnSpLocks noChangeAspect="1"/>
          </p:cNvCxnSpPr>
          <p:nvPr/>
        </p:nvCxnSpPr>
        <p:spPr>
          <a:xfrm>
            <a:off x="2984500" y="917575"/>
            <a:ext cx="4032250" cy="0"/>
          </a:xfrm>
          <a:prstGeom prst="line">
            <a:avLst/>
          </a:prstGeom>
          <a:ln w="3175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9271" name="Изображение 1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0425" y="1871663"/>
            <a:ext cx="2159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2" name="Изображение 1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5813" y="4756150"/>
            <a:ext cx="2159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3" name="Изображение 1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5138" y="1866900"/>
            <a:ext cx="2159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4" name="Изображение 1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1488" y="4764088"/>
            <a:ext cx="215900" cy="25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5" name="Изображение 1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4525" y="5392738"/>
            <a:ext cx="496888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6" name="Изображение 1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4850" y="2519363"/>
            <a:ext cx="496888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7" name="Изображение 1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913" y="2514600"/>
            <a:ext cx="496887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8" name="Изображение 1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913" y="5402263"/>
            <a:ext cx="496887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79" name="Изображение 1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28775" y="4437063"/>
            <a:ext cx="10033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0" name="Изображение 1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3913" y="2187575"/>
            <a:ext cx="252412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1" name="Изображение 1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4975" y="2182813"/>
            <a:ext cx="252413" cy="25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2" name="Изображение 1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22475" y="5064125"/>
            <a:ext cx="25082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3" name="Изображение 12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14975" y="5070475"/>
            <a:ext cx="252413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4" name="Изображение 12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00688" y="4397375"/>
            <a:ext cx="3238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286" name="Изображение 12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38788" y="1489075"/>
            <a:ext cx="392112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9287" name="Прямоугольник 37"/>
          <p:cNvSpPr>
            <a:spLocks noChangeArrowheads="1"/>
          </p:cNvSpPr>
          <p:nvPr/>
        </p:nvSpPr>
        <p:spPr bwMode="auto">
          <a:xfrm>
            <a:off x="3138488" y="3460750"/>
            <a:ext cx="36782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ПРОЕКТЫ С МАЛЫМ И СРЕДНИМ БИЗНЕСОМ:</a:t>
            </a:r>
          </a:p>
        </p:txBody>
      </p:sp>
      <p:cxnSp>
        <p:nvCxnSpPr>
          <p:cNvPr id="39" name="Прямая соединительная линия 38"/>
          <p:cNvCxnSpPr>
            <a:cxnSpLocks noChangeAspect="1"/>
          </p:cNvCxnSpPr>
          <p:nvPr/>
        </p:nvCxnSpPr>
        <p:spPr>
          <a:xfrm>
            <a:off x="2984500" y="3779838"/>
            <a:ext cx="4032250" cy="0"/>
          </a:xfrm>
          <a:prstGeom prst="line">
            <a:avLst/>
          </a:prstGeom>
          <a:ln w="3175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9289" name="Группа 2"/>
          <p:cNvGrpSpPr>
            <a:grpSpLocks/>
          </p:cNvGrpSpPr>
          <p:nvPr/>
        </p:nvGrpSpPr>
        <p:grpSpPr bwMode="auto">
          <a:xfrm>
            <a:off x="1484313" y="1473200"/>
            <a:ext cx="6937375" cy="3175"/>
            <a:chOff x="1571207" y="1473205"/>
            <a:chExt cx="6938000" cy="2594"/>
          </a:xfrm>
        </p:grpSpPr>
        <p:cxnSp>
          <p:nvCxnSpPr>
            <p:cNvPr id="40" name="Прямая соединительная линия 39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0" name="Группа 42"/>
          <p:cNvGrpSpPr>
            <a:grpSpLocks/>
          </p:cNvGrpSpPr>
          <p:nvPr/>
        </p:nvGrpSpPr>
        <p:grpSpPr bwMode="auto">
          <a:xfrm>
            <a:off x="1484313" y="4373563"/>
            <a:ext cx="6937375" cy="3175"/>
            <a:chOff x="1571207" y="1473205"/>
            <a:chExt cx="6938000" cy="2594"/>
          </a:xfrm>
        </p:grpSpPr>
        <p:cxnSp>
          <p:nvCxnSpPr>
            <p:cNvPr id="44" name="Прямая соединительная линия 43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1" name="Группа 35"/>
          <p:cNvGrpSpPr>
            <a:grpSpLocks/>
          </p:cNvGrpSpPr>
          <p:nvPr/>
        </p:nvGrpSpPr>
        <p:grpSpPr bwMode="auto">
          <a:xfrm>
            <a:off x="1484313" y="1838325"/>
            <a:ext cx="6937375" cy="3175"/>
            <a:chOff x="1571207" y="1473205"/>
            <a:chExt cx="6938000" cy="2594"/>
          </a:xfrm>
        </p:grpSpPr>
        <p:cxnSp>
          <p:nvCxnSpPr>
            <p:cNvPr id="37" name="Прямая соединительная линия 36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2" name="Группа 45"/>
          <p:cNvGrpSpPr>
            <a:grpSpLocks/>
          </p:cNvGrpSpPr>
          <p:nvPr/>
        </p:nvGrpSpPr>
        <p:grpSpPr bwMode="auto">
          <a:xfrm>
            <a:off x="1484313" y="2159000"/>
            <a:ext cx="6937375" cy="3175"/>
            <a:chOff x="1571207" y="1473205"/>
            <a:chExt cx="6938000" cy="2594"/>
          </a:xfrm>
        </p:grpSpPr>
        <p:cxnSp>
          <p:nvCxnSpPr>
            <p:cNvPr id="47" name="Прямая соединительная линия 46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3" name="Группа 48"/>
          <p:cNvGrpSpPr>
            <a:grpSpLocks/>
          </p:cNvGrpSpPr>
          <p:nvPr/>
        </p:nvGrpSpPr>
        <p:grpSpPr bwMode="auto">
          <a:xfrm>
            <a:off x="1484313" y="2481263"/>
            <a:ext cx="6937375" cy="1587"/>
            <a:chOff x="1571207" y="1473205"/>
            <a:chExt cx="6938000" cy="2594"/>
          </a:xfrm>
        </p:grpSpPr>
        <p:cxnSp>
          <p:nvCxnSpPr>
            <p:cNvPr id="50" name="Прямая соединительная линия 49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4" name="Группа 51"/>
          <p:cNvGrpSpPr>
            <a:grpSpLocks/>
          </p:cNvGrpSpPr>
          <p:nvPr/>
        </p:nvGrpSpPr>
        <p:grpSpPr bwMode="auto">
          <a:xfrm>
            <a:off x="1484313" y="2801938"/>
            <a:ext cx="6937375" cy="1587"/>
            <a:chOff x="1571207" y="1473205"/>
            <a:chExt cx="6938000" cy="2594"/>
          </a:xfrm>
        </p:grpSpPr>
        <p:cxnSp>
          <p:nvCxnSpPr>
            <p:cNvPr id="53" name="Прямая соединительная линия 52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rgbClr val="E60028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rgbClr val="E60028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5" name="Группа 57"/>
          <p:cNvGrpSpPr>
            <a:grpSpLocks/>
          </p:cNvGrpSpPr>
          <p:nvPr/>
        </p:nvGrpSpPr>
        <p:grpSpPr bwMode="auto">
          <a:xfrm>
            <a:off x="1484313" y="4729163"/>
            <a:ext cx="6937375" cy="1587"/>
            <a:chOff x="1571207" y="1473205"/>
            <a:chExt cx="6938000" cy="2594"/>
          </a:xfrm>
        </p:grpSpPr>
        <p:cxnSp>
          <p:nvCxnSpPr>
            <p:cNvPr id="59" name="Прямая соединительная линия 58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6" name="Группа 60"/>
          <p:cNvGrpSpPr>
            <a:grpSpLocks/>
          </p:cNvGrpSpPr>
          <p:nvPr/>
        </p:nvGrpSpPr>
        <p:grpSpPr bwMode="auto">
          <a:xfrm>
            <a:off x="1484313" y="5035550"/>
            <a:ext cx="6937375" cy="3175"/>
            <a:chOff x="1571207" y="1473205"/>
            <a:chExt cx="6938000" cy="2594"/>
          </a:xfrm>
        </p:grpSpPr>
        <p:cxnSp>
          <p:nvCxnSpPr>
            <p:cNvPr id="62" name="Прямая соединительная линия 61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7" name="Группа 63"/>
          <p:cNvGrpSpPr>
            <a:grpSpLocks/>
          </p:cNvGrpSpPr>
          <p:nvPr/>
        </p:nvGrpSpPr>
        <p:grpSpPr bwMode="auto">
          <a:xfrm>
            <a:off x="1484313" y="5356225"/>
            <a:ext cx="6937375" cy="3175"/>
            <a:chOff x="1571207" y="1473205"/>
            <a:chExt cx="6938000" cy="2594"/>
          </a:xfrm>
        </p:grpSpPr>
        <p:cxnSp>
          <p:nvCxnSpPr>
            <p:cNvPr id="65" name="Прямая соединительная линия 64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298" name="Группа 66"/>
          <p:cNvGrpSpPr>
            <a:grpSpLocks/>
          </p:cNvGrpSpPr>
          <p:nvPr/>
        </p:nvGrpSpPr>
        <p:grpSpPr bwMode="auto">
          <a:xfrm>
            <a:off x="1484313" y="5692775"/>
            <a:ext cx="6937375" cy="1588"/>
            <a:chOff x="1571207" y="1473205"/>
            <a:chExt cx="6938000" cy="2594"/>
          </a:xfrm>
        </p:grpSpPr>
        <p:cxnSp>
          <p:nvCxnSpPr>
            <p:cNvPr id="68" name="Прямая соединительная линия 67"/>
            <p:cNvCxnSpPr>
              <a:cxnSpLocks noChangeAspect="1"/>
            </p:cNvCxnSpPr>
            <p:nvPr/>
          </p:nvCxnSpPr>
          <p:spPr>
            <a:xfrm>
              <a:off x="1571207" y="1475799"/>
              <a:ext cx="3383267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>
              <a:cxnSpLocks noChangeAspect="1"/>
            </p:cNvCxnSpPr>
            <p:nvPr/>
          </p:nvCxnSpPr>
          <p:spPr>
            <a:xfrm>
              <a:off x="5125939" y="1473205"/>
              <a:ext cx="3383268" cy="0"/>
            </a:xfrm>
            <a:prstGeom prst="line">
              <a:avLst/>
            </a:prstGeom>
            <a:ln w="3175" cmpd="sng">
              <a:solidFill>
                <a:srgbClr val="E6002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299" name="Прямоугольник 1"/>
          <p:cNvSpPr>
            <a:spLocks noChangeArrowheads="1"/>
          </p:cNvSpPr>
          <p:nvPr/>
        </p:nvSpPr>
        <p:spPr bwMode="auto">
          <a:xfrm>
            <a:off x="1474788" y="1098550"/>
            <a:ext cx="3408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ОАО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«ПЕРВАЯ ГРУЗОВАЯ КОМПАНИЯ»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- ОДИН ИЗ КРУПНЕЙШИХ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Ж/Д ПЕРЕВОЗЧИКОВ В РФ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9300" name="Прямоугольник 3"/>
          <p:cNvSpPr>
            <a:spLocks noChangeArrowheads="1"/>
          </p:cNvSpPr>
          <p:nvPr/>
        </p:nvSpPr>
        <p:spPr bwMode="auto">
          <a:xfrm>
            <a:off x="5038725" y="1084263"/>
            <a:ext cx="32527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ОАО «МОСТОТРЕСТ» - ЛИДЕР В ОБЛАСТИ ИНФРАСТРУКТУРНОГО СТРОИТЕЛЬСТВА В РФ</a:t>
            </a:r>
          </a:p>
        </p:txBody>
      </p:sp>
      <p:sp>
        <p:nvSpPr>
          <p:cNvPr id="139301" name="Прямоугольник 4"/>
          <p:cNvSpPr>
            <a:spLocks noChangeArrowheads="1"/>
          </p:cNvSpPr>
          <p:nvPr/>
        </p:nvSpPr>
        <p:spPr bwMode="auto">
          <a:xfrm>
            <a:off x="1365250" y="4006850"/>
            <a:ext cx="35750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ДИНАМИЧНО РАЗВИВАЮЩАЯСЯ КОМПАНИЯ В ОБЛАСТИ АВТОПЕРЕВОЗОК В ЗАПАДНОЙ СИБИРИ</a:t>
            </a:r>
          </a:p>
        </p:txBody>
      </p:sp>
      <p:sp>
        <p:nvSpPr>
          <p:cNvPr id="139302" name="Прямоугольник 5"/>
          <p:cNvSpPr>
            <a:spLocks noChangeArrowheads="1"/>
          </p:cNvSpPr>
          <p:nvPr/>
        </p:nvSpPr>
        <p:spPr bwMode="auto">
          <a:xfrm>
            <a:off x="5211763" y="4006850"/>
            <a:ext cx="30210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ПРОИЗВОДИТЕЛЬ ТЕКСТИЛЯ ВЫСОКОГО КАЧЕСТВА В ВОСТОЧНОЙ СИБИРИ</a:t>
            </a:r>
          </a:p>
        </p:txBody>
      </p:sp>
      <p:sp>
        <p:nvSpPr>
          <p:cNvPr id="139303" name="Прямоугольник 6"/>
          <p:cNvSpPr>
            <a:spLocks noChangeArrowheads="1"/>
          </p:cNvSpPr>
          <p:nvPr/>
        </p:nvSpPr>
        <p:spPr bwMode="auto">
          <a:xfrm>
            <a:off x="3090863" y="1546225"/>
            <a:ext cx="17922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полувагоны и крытые вагоны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70" name="Прямая соединительная линия 69"/>
          <p:cNvCxnSpPr>
            <a:cxnSpLocks noChangeAspect="1"/>
          </p:cNvCxnSpPr>
          <p:nvPr/>
        </p:nvCxnSpPr>
        <p:spPr>
          <a:xfrm rot="5400000">
            <a:off x="2444750" y="2136776"/>
            <a:ext cx="1260475" cy="0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cxnSpLocks noChangeAspect="1"/>
          </p:cNvCxnSpPr>
          <p:nvPr/>
        </p:nvCxnSpPr>
        <p:spPr>
          <a:xfrm rot="5400000">
            <a:off x="2446337" y="5040313"/>
            <a:ext cx="1260475" cy="0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>
            <a:cxnSpLocks noChangeAspect="1"/>
          </p:cNvCxnSpPr>
          <p:nvPr/>
        </p:nvCxnSpPr>
        <p:spPr>
          <a:xfrm rot="5400000">
            <a:off x="5830887" y="2136776"/>
            <a:ext cx="1260475" cy="0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>
            <a:cxnSpLocks noChangeAspect="1"/>
          </p:cNvCxnSpPr>
          <p:nvPr/>
        </p:nvCxnSpPr>
        <p:spPr>
          <a:xfrm rot="5400000">
            <a:off x="5832475" y="5040313"/>
            <a:ext cx="1260475" cy="0"/>
          </a:xfrm>
          <a:prstGeom prst="line">
            <a:avLst/>
          </a:prstGeom>
          <a:ln w="31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308" name="Прямоугольник 7"/>
          <p:cNvSpPr>
            <a:spLocks noChangeArrowheads="1"/>
          </p:cNvSpPr>
          <p:nvPr/>
        </p:nvSpPr>
        <p:spPr bwMode="auto">
          <a:xfrm>
            <a:off x="3365892" y="1882775"/>
            <a:ext cx="11993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5,9 </a:t>
            </a: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млрд. 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рублей</a:t>
            </a:r>
          </a:p>
        </p:txBody>
      </p:sp>
      <p:sp>
        <p:nvSpPr>
          <p:cNvPr id="139309" name="Прямоугольник 8"/>
          <p:cNvSpPr>
            <a:spLocks noChangeArrowheads="1"/>
          </p:cNvSpPr>
          <p:nvPr/>
        </p:nvSpPr>
        <p:spPr bwMode="auto">
          <a:xfrm>
            <a:off x="3766955" y="2219325"/>
            <a:ext cx="4972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7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лет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39310" name="Прямоугольник 9"/>
          <p:cNvSpPr>
            <a:spLocks noChangeArrowheads="1"/>
          </p:cNvSpPr>
          <p:nvPr/>
        </p:nvSpPr>
        <p:spPr bwMode="auto">
          <a:xfrm>
            <a:off x="3564002" y="2532063"/>
            <a:ext cx="77457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без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аванса</a:t>
            </a:r>
          </a:p>
        </p:txBody>
      </p:sp>
      <p:sp>
        <p:nvSpPr>
          <p:cNvPr id="139311" name="Прямоугольник 10"/>
          <p:cNvSpPr>
            <a:spLocks noChangeArrowheads="1"/>
          </p:cNvSpPr>
          <p:nvPr/>
        </p:nvSpPr>
        <p:spPr bwMode="auto">
          <a:xfrm>
            <a:off x="6711950" y="1471613"/>
            <a:ext cx="1517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специализированная, строительная техника</a:t>
            </a:r>
          </a:p>
        </p:txBody>
      </p:sp>
      <p:sp>
        <p:nvSpPr>
          <p:cNvPr id="139312" name="Прямоугольник 12"/>
          <p:cNvSpPr>
            <a:spLocks noChangeArrowheads="1"/>
          </p:cNvSpPr>
          <p:nvPr/>
        </p:nvSpPr>
        <p:spPr bwMode="auto">
          <a:xfrm>
            <a:off x="6934200" y="1881188"/>
            <a:ext cx="1031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2</a:t>
            </a:r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млрд.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рублей</a:t>
            </a:r>
          </a:p>
        </p:txBody>
      </p:sp>
      <p:sp>
        <p:nvSpPr>
          <p:cNvPr id="139313" name="Прямоугольник 13"/>
          <p:cNvSpPr>
            <a:spLocks noChangeArrowheads="1"/>
          </p:cNvSpPr>
          <p:nvPr/>
        </p:nvSpPr>
        <p:spPr bwMode="auto">
          <a:xfrm>
            <a:off x="6881813" y="2201863"/>
            <a:ext cx="116998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36 - 48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месяцев</a:t>
            </a:r>
          </a:p>
        </p:txBody>
      </p:sp>
      <p:sp>
        <p:nvSpPr>
          <p:cNvPr id="139314" name="Прямоугольник 15"/>
          <p:cNvSpPr>
            <a:spLocks noChangeArrowheads="1"/>
          </p:cNvSpPr>
          <p:nvPr/>
        </p:nvSpPr>
        <p:spPr bwMode="auto">
          <a:xfrm>
            <a:off x="7008813" y="2519363"/>
            <a:ext cx="84455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аванс</a:t>
            </a:r>
            <a:r>
              <a:rPr lang="ru-RU" sz="12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10%</a:t>
            </a:r>
          </a:p>
        </p:txBody>
      </p:sp>
      <p:sp>
        <p:nvSpPr>
          <p:cNvPr id="139315" name="Прямоугольник 22"/>
          <p:cNvSpPr>
            <a:spLocks noChangeArrowheads="1"/>
          </p:cNvSpPr>
          <p:nvPr/>
        </p:nvSpPr>
        <p:spPr bwMode="auto">
          <a:xfrm>
            <a:off x="3602038" y="4451350"/>
            <a:ext cx="72548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24</a:t>
            </a:r>
            <a:r>
              <a:rPr lang="ru-RU" sz="12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штуки</a:t>
            </a:r>
          </a:p>
        </p:txBody>
      </p:sp>
      <p:sp>
        <p:nvSpPr>
          <p:cNvPr id="139316" name="Прямоугольник 23"/>
          <p:cNvSpPr>
            <a:spLocks noChangeArrowheads="1"/>
          </p:cNvSpPr>
          <p:nvPr/>
        </p:nvSpPr>
        <p:spPr bwMode="auto">
          <a:xfrm>
            <a:off x="3440113" y="4760913"/>
            <a:ext cx="10445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70</a:t>
            </a:r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млн.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рублей</a:t>
            </a:r>
          </a:p>
        </p:txBody>
      </p:sp>
      <p:sp>
        <p:nvSpPr>
          <p:cNvPr id="139317" name="Прямоугольник 24"/>
          <p:cNvSpPr>
            <a:spLocks noChangeArrowheads="1"/>
          </p:cNvSpPr>
          <p:nvPr/>
        </p:nvSpPr>
        <p:spPr bwMode="auto">
          <a:xfrm>
            <a:off x="3646488" y="5072063"/>
            <a:ext cx="50482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5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лет</a:t>
            </a:r>
          </a:p>
        </p:txBody>
      </p:sp>
      <p:sp>
        <p:nvSpPr>
          <p:cNvPr id="139318" name="Прямоугольник 25"/>
          <p:cNvSpPr>
            <a:spLocks noChangeArrowheads="1"/>
          </p:cNvSpPr>
          <p:nvPr/>
        </p:nvSpPr>
        <p:spPr bwMode="auto">
          <a:xfrm>
            <a:off x="3452813" y="5411788"/>
            <a:ext cx="8350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аванс </a:t>
            </a:r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10%</a:t>
            </a:r>
          </a:p>
        </p:txBody>
      </p:sp>
      <p:sp>
        <p:nvSpPr>
          <p:cNvPr id="139319" name="Прямоугольник 27"/>
          <p:cNvSpPr>
            <a:spLocks noChangeArrowheads="1"/>
          </p:cNvSpPr>
          <p:nvPr/>
        </p:nvSpPr>
        <p:spPr bwMode="auto">
          <a:xfrm>
            <a:off x="6951663" y="4491038"/>
            <a:ext cx="101441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ткацкие станки</a:t>
            </a:r>
          </a:p>
        </p:txBody>
      </p:sp>
      <p:sp>
        <p:nvSpPr>
          <p:cNvPr id="139320" name="Прямоугольник 28"/>
          <p:cNvSpPr>
            <a:spLocks noChangeArrowheads="1"/>
          </p:cNvSpPr>
          <p:nvPr/>
        </p:nvSpPr>
        <p:spPr bwMode="auto">
          <a:xfrm>
            <a:off x="6934200" y="4746625"/>
            <a:ext cx="10461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35</a:t>
            </a:r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млн. 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рублей</a:t>
            </a:r>
          </a:p>
        </p:txBody>
      </p:sp>
      <p:sp>
        <p:nvSpPr>
          <p:cNvPr id="139321" name="Прямоугольник 29"/>
          <p:cNvSpPr>
            <a:spLocks noChangeArrowheads="1"/>
          </p:cNvSpPr>
          <p:nvPr/>
        </p:nvSpPr>
        <p:spPr bwMode="auto">
          <a:xfrm>
            <a:off x="7153275" y="5072063"/>
            <a:ext cx="54768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4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года</a:t>
            </a:r>
          </a:p>
        </p:txBody>
      </p:sp>
      <p:sp>
        <p:nvSpPr>
          <p:cNvPr id="139322" name="Прямоугольник 30"/>
          <p:cNvSpPr>
            <a:spLocks noChangeArrowheads="1"/>
          </p:cNvSpPr>
          <p:nvPr/>
        </p:nvSpPr>
        <p:spPr bwMode="auto">
          <a:xfrm>
            <a:off x="7046913" y="5411788"/>
            <a:ext cx="8445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аванс</a:t>
            </a:r>
            <a:r>
              <a:rPr lang="ru-RU" sz="12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50%</a:t>
            </a:r>
          </a:p>
        </p:txBody>
      </p:sp>
      <p:sp>
        <p:nvSpPr>
          <p:cNvPr id="139323" name="Прямоугольник 31"/>
          <p:cNvSpPr>
            <a:spLocks noChangeArrowheads="1"/>
          </p:cNvSpPr>
          <p:nvPr/>
        </p:nvSpPr>
        <p:spPr bwMode="auto">
          <a:xfrm>
            <a:off x="1484313" y="2813050"/>
            <a:ext cx="3398837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534988"/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ОСОБЕННОСТЬ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ru-RU" sz="8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победа в лизинговом конкурсе среди крупнейших лизингодателей.</a:t>
            </a:r>
          </a:p>
        </p:txBody>
      </p:sp>
      <p:sp>
        <p:nvSpPr>
          <p:cNvPr id="139324" name="Прямоугольник 32"/>
          <p:cNvSpPr>
            <a:spLocks noChangeArrowheads="1"/>
          </p:cNvSpPr>
          <p:nvPr/>
        </p:nvSpPr>
        <p:spPr bwMode="auto">
          <a:xfrm>
            <a:off x="5038725" y="2813050"/>
            <a:ext cx="33829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534988"/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ОСОБЕННОСТЬ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ru-RU" sz="8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полный пакет по подготовке и реализации сделки в кратчайшие сроки, более </a:t>
            </a:r>
            <a:r>
              <a:rPr lang="ru-RU" sz="8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150</a:t>
            </a:r>
            <a:r>
              <a:rPr lang="ru-RU" sz="8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договоров с десятками поставщиков.</a:t>
            </a:r>
          </a:p>
        </p:txBody>
      </p:sp>
      <p:sp>
        <p:nvSpPr>
          <p:cNvPr id="139325" name="Прямоугольник 33"/>
          <p:cNvSpPr>
            <a:spLocks noChangeArrowheads="1"/>
          </p:cNvSpPr>
          <p:nvPr/>
        </p:nvSpPr>
        <p:spPr bwMode="auto">
          <a:xfrm>
            <a:off x="1474788" y="5703888"/>
            <a:ext cx="339248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534988"/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ОСОБЕННОСТЬ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ru-RU" sz="8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небольшой аванс при длинном сроке.</a:t>
            </a:r>
          </a:p>
        </p:txBody>
      </p:sp>
      <p:sp>
        <p:nvSpPr>
          <p:cNvPr id="139326" name="Прямоугольник 34"/>
          <p:cNvSpPr>
            <a:spLocks noChangeArrowheads="1"/>
          </p:cNvSpPr>
          <p:nvPr/>
        </p:nvSpPr>
        <p:spPr bwMode="auto">
          <a:xfrm>
            <a:off x="5038725" y="5692775"/>
            <a:ext cx="33829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534988"/>
            <a:r>
              <a:rPr lang="ru-RU" sz="9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ОСОБЕННОСТЬ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ru-RU" sz="8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уникальность оборудования, возвратный лизинг – аналог кредитования под залог (использовался дополнительный залог оборудования и техники).</a:t>
            </a:r>
          </a:p>
        </p:txBody>
      </p:sp>
      <p:pic>
        <p:nvPicPr>
          <p:cNvPr id="139327" name="Picture 109" descr="Логотип - Рус - Цвет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ii_i7rkm6f81_14c5b39a13b9922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17669" y="1546225"/>
            <a:ext cx="1194717" cy="28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89" name="Picture 4" descr="Пустые этикеточной бумаги, красный ценник"/>
          <p:cNvPicPr>
            <a:picLocks noChangeAspect="1" noChangeArrowheads="1"/>
          </p:cNvPicPr>
          <p:nvPr/>
        </p:nvPicPr>
        <p:blipFill>
          <a:blip r:embed="rId2"/>
          <a:srcRect l="11472" t="2412" r="3020"/>
          <a:stretch>
            <a:fillRect/>
          </a:stretch>
        </p:blipFill>
        <p:spPr bwMode="auto">
          <a:xfrm>
            <a:off x="0" y="469900"/>
            <a:ext cx="2035175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290" name="Прямоугольник 1"/>
          <p:cNvSpPr>
            <a:spLocks noChangeArrowheads="1"/>
          </p:cNvSpPr>
          <p:nvPr/>
        </p:nvSpPr>
        <p:spPr bwMode="auto">
          <a:xfrm rot="-2609637">
            <a:off x="268288" y="1301750"/>
            <a:ext cx="9794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4988"/>
            <a:r>
              <a:rPr lang="ru-RU" sz="1000" b="1">
                <a:solidFill>
                  <a:schemeClr val="bg1"/>
                </a:solidFill>
                <a:latin typeface="Helvetica Neue Light"/>
                <a:ea typeface="Helvetica Neue"/>
                <a:cs typeface="Helvetica Neue"/>
              </a:rPr>
              <a:t>ВЫГОДНАЯ </a:t>
            </a:r>
          </a:p>
          <a:p>
            <a:pPr algn="ctr" defTabSz="534988"/>
            <a:r>
              <a:rPr lang="ru-RU" sz="1000" b="1">
                <a:solidFill>
                  <a:schemeClr val="bg1"/>
                </a:solidFill>
                <a:latin typeface="Helvetica Neue Light"/>
                <a:ea typeface="Helvetica Neue"/>
                <a:cs typeface="Helvetica Neue"/>
              </a:rPr>
              <a:t>ЦЕНА</a:t>
            </a:r>
          </a:p>
        </p:txBody>
      </p:sp>
      <p:sp>
        <p:nvSpPr>
          <p:cNvPr id="104" name="Половина рамки 103"/>
          <p:cNvSpPr>
            <a:spLocks noChangeAspect="1"/>
          </p:cNvSpPr>
          <p:nvPr/>
        </p:nvSpPr>
        <p:spPr bwMode="auto">
          <a:xfrm>
            <a:off x="5045075" y="76517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06" name="Половина рамки 105"/>
          <p:cNvSpPr>
            <a:spLocks noChangeAspect="1"/>
          </p:cNvSpPr>
          <p:nvPr/>
        </p:nvSpPr>
        <p:spPr bwMode="auto">
          <a:xfrm flipH="1" flipV="1">
            <a:off x="7864475" y="294957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07" name="Половина рамки 106"/>
          <p:cNvSpPr>
            <a:spLocks noChangeAspect="1"/>
          </p:cNvSpPr>
          <p:nvPr/>
        </p:nvSpPr>
        <p:spPr bwMode="auto">
          <a:xfrm flipH="1">
            <a:off x="7883525" y="76517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 bwMode="auto">
          <a:xfrm>
            <a:off x="1552575" y="1298575"/>
            <a:ext cx="3319463" cy="1560513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/>
            <a:endParaRPr lang="ru-RU" sz="90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/>
            <a:r>
              <a:rPr lang="ru-RU" sz="90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ОТКРЫТОСТЬ</a:t>
            </a:r>
          </a:p>
          <a:p>
            <a:pPr algn="ctr" defTabSz="534988"/>
            <a:endParaRPr lang="ru-RU" sz="90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Прозрачность расчетов и составляющих расходов лизинговой компании</a:t>
            </a:r>
            <a:r>
              <a:rPr lang="en-US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Отсутствие скрытых комиссий</a:t>
            </a:r>
            <a:r>
              <a:rPr lang="en-US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Консультации в объективном сравнении лизинговых предложений и финансовых инструментов</a:t>
            </a:r>
            <a:r>
              <a:rPr lang="en-US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Перерасчет графиков платежей, исходя из реально сложившихся возможных экономий по сделке.</a:t>
            </a:r>
          </a:p>
        </p:txBody>
      </p:sp>
      <p:sp>
        <p:nvSpPr>
          <p:cNvPr id="110" name="Половина рамки 109"/>
          <p:cNvSpPr>
            <a:spLocks noChangeAspect="1"/>
          </p:cNvSpPr>
          <p:nvPr/>
        </p:nvSpPr>
        <p:spPr bwMode="auto">
          <a:xfrm>
            <a:off x="1571625" y="76993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1" name="Половина рамки 110"/>
          <p:cNvSpPr>
            <a:spLocks noChangeAspect="1"/>
          </p:cNvSpPr>
          <p:nvPr/>
        </p:nvSpPr>
        <p:spPr bwMode="auto">
          <a:xfrm flipV="1">
            <a:off x="1571625" y="296068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3" name="Половина рамки 112"/>
          <p:cNvSpPr>
            <a:spLocks noChangeAspect="1"/>
          </p:cNvSpPr>
          <p:nvPr/>
        </p:nvSpPr>
        <p:spPr bwMode="auto">
          <a:xfrm flipH="1">
            <a:off x="4410075" y="76993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grpSp>
        <p:nvGrpSpPr>
          <p:cNvPr id="140298" name="Группа 98"/>
          <p:cNvGrpSpPr>
            <a:grpSpLocks noChangeAspect="1"/>
          </p:cNvGrpSpPr>
          <p:nvPr/>
        </p:nvGrpSpPr>
        <p:grpSpPr bwMode="auto">
          <a:xfrm>
            <a:off x="2938463" y="863600"/>
            <a:ext cx="523875" cy="539750"/>
            <a:chOff x="745948" y="2411729"/>
            <a:chExt cx="522970" cy="539999"/>
          </a:xfrm>
        </p:grpSpPr>
        <p:sp>
          <p:nvSpPr>
            <p:cNvPr id="100" name="Прямоугольник 99"/>
            <p:cNvSpPr>
              <a:spLocks noChangeAspect="1"/>
            </p:cNvSpPr>
            <p:nvPr/>
          </p:nvSpPr>
          <p:spPr>
            <a:xfrm>
              <a:off x="745948" y="2411729"/>
              <a:ext cx="522970" cy="539999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white"/>
                </a:solidFill>
              </a:endParaRPr>
            </a:p>
          </p:txBody>
        </p:sp>
        <p:pic>
          <p:nvPicPr>
            <p:cNvPr id="140328" name="Изображение 100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1308" y="2513466"/>
              <a:ext cx="431999" cy="366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0299" name="Группа 125"/>
          <p:cNvGrpSpPr>
            <a:grpSpLocks/>
          </p:cNvGrpSpPr>
          <p:nvPr/>
        </p:nvGrpSpPr>
        <p:grpSpPr bwMode="auto">
          <a:xfrm>
            <a:off x="6430963" y="858838"/>
            <a:ext cx="522287" cy="541337"/>
            <a:chOff x="478264" y="3922402"/>
            <a:chExt cx="522970" cy="539999"/>
          </a:xfrm>
        </p:grpSpPr>
        <p:sp>
          <p:nvSpPr>
            <p:cNvPr id="127" name="Овал 54"/>
            <p:cNvSpPr>
              <a:spLocks noChangeAspect="1"/>
            </p:cNvSpPr>
            <p:nvPr/>
          </p:nvSpPr>
          <p:spPr>
            <a:xfrm>
              <a:off x="478264" y="3922402"/>
              <a:ext cx="522970" cy="539999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white"/>
                </a:solidFill>
              </a:endParaRPr>
            </a:p>
          </p:txBody>
        </p:sp>
        <p:pic>
          <p:nvPicPr>
            <p:cNvPr id="140326" name="Изображение 12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2387" y="3964596"/>
              <a:ext cx="466626" cy="466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301" name="Прямоугольник 17"/>
          <p:cNvSpPr>
            <a:spLocks noChangeArrowheads="1"/>
          </p:cNvSpPr>
          <p:nvPr/>
        </p:nvSpPr>
        <p:spPr bwMode="auto">
          <a:xfrm>
            <a:off x="2163763" y="55563"/>
            <a:ext cx="55784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ПРЕИМУЩЕСТВА РОСБАНК ЛИЗИНГ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5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" name="Прямоугольник 114"/>
          <p:cNvSpPr/>
          <p:nvPr/>
        </p:nvSpPr>
        <p:spPr>
          <a:xfrm>
            <a:off x="5045075" y="4019550"/>
            <a:ext cx="3300413" cy="113030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>
              <a:defRPr/>
            </a:pP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НАДЕЖНОСТЬ</a:t>
            </a:r>
          </a:p>
          <a:p>
            <a:pPr algn="ctr" defTabSz="534988">
              <a:defRPr/>
            </a:pPr>
            <a:endParaRPr lang="ru-RU" sz="900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Мы дорожим репутацией, так как РБ ЛИЗИНГ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-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это часть крупнейших финансовых институтов Европы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.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Мы нацелены на долгосрочное сотрудничество с клиентом.</a:t>
            </a:r>
          </a:p>
        </p:txBody>
      </p:sp>
      <p:sp>
        <p:nvSpPr>
          <p:cNvPr id="116" name="Половина рамки 115"/>
          <p:cNvSpPr>
            <a:spLocks noChangeAspect="1"/>
          </p:cNvSpPr>
          <p:nvPr/>
        </p:nvSpPr>
        <p:spPr>
          <a:xfrm>
            <a:off x="5045075" y="351313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7" name="Половина рамки 116"/>
          <p:cNvSpPr>
            <a:spLocks noChangeAspect="1"/>
          </p:cNvSpPr>
          <p:nvPr/>
        </p:nvSpPr>
        <p:spPr>
          <a:xfrm flipV="1">
            <a:off x="5045075" y="570388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8" name="Половина рамки 117"/>
          <p:cNvSpPr>
            <a:spLocks noChangeAspect="1"/>
          </p:cNvSpPr>
          <p:nvPr/>
        </p:nvSpPr>
        <p:spPr>
          <a:xfrm flipH="1" flipV="1">
            <a:off x="7864475" y="569753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9" name="Половина рамки 118"/>
          <p:cNvSpPr>
            <a:spLocks noChangeAspect="1"/>
          </p:cNvSpPr>
          <p:nvPr/>
        </p:nvSpPr>
        <p:spPr>
          <a:xfrm flipH="1">
            <a:off x="7883525" y="351313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1531938" y="4068763"/>
            <a:ext cx="3300412" cy="1674812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/>
            <a:r>
              <a:rPr lang="ru-RU" sz="90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УНИВЕРСАЛЬНОСТЬ</a:t>
            </a:r>
          </a:p>
          <a:p>
            <a:pPr algn="ctr" defTabSz="534988"/>
            <a:endParaRPr lang="ru-RU" sz="90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Любые объемы лизинга от одной машины до парка вагонов,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Программы вендорного финансирования в России и по всему миру</a:t>
            </a:r>
            <a:r>
              <a:rPr lang="en-US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Операционный лизинг</a:t>
            </a:r>
            <a:r>
              <a:rPr lang="en-US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</a:pPr>
            <a:r>
              <a: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Инновационные лизинговые продукты в сегменте ИТ.</a:t>
            </a:r>
          </a:p>
        </p:txBody>
      </p:sp>
      <p:sp>
        <p:nvSpPr>
          <p:cNvPr id="122" name="Половина рамки 121"/>
          <p:cNvSpPr>
            <a:spLocks noChangeAspect="1"/>
          </p:cNvSpPr>
          <p:nvPr/>
        </p:nvSpPr>
        <p:spPr>
          <a:xfrm>
            <a:off x="1552575" y="3498850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23" name="Половина рамки 122"/>
          <p:cNvSpPr>
            <a:spLocks noChangeAspect="1"/>
          </p:cNvSpPr>
          <p:nvPr/>
        </p:nvSpPr>
        <p:spPr>
          <a:xfrm flipV="1">
            <a:off x="1552575" y="5689600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24" name="Половина рамки 123"/>
          <p:cNvSpPr>
            <a:spLocks noChangeAspect="1"/>
          </p:cNvSpPr>
          <p:nvPr/>
        </p:nvSpPr>
        <p:spPr>
          <a:xfrm flipH="1" flipV="1">
            <a:off x="4371975" y="5683250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25" name="Половина рамки 124"/>
          <p:cNvSpPr>
            <a:spLocks noChangeAspect="1"/>
          </p:cNvSpPr>
          <p:nvPr/>
        </p:nvSpPr>
        <p:spPr>
          <a:xfrm flipH="1">
            <a:off x="4391025" y="3498850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grpSp>
        <p:nvGrpSpPr>
          <p:cNvPr id="140314" name="Группа 128"/>
          <p:cNvGrpSpPr>
            <a:grpSpLocks/>
          </p:cNvGrpSpPr>
          <p:nvPr/>
        </p:nvGrpSpPr>
        <p:grpSpPr bwMode="auto">
          <a:xfrm>
            <a:off x="2954338" y="3563938"/>
            <a:ext cx="522287" cy="539750"/>
            <a:chOff x="4955067" y="2024328"/>
            <a:chExt cx="522970" cy="539999"/>
          </a:xfrm>
        </p:grpSpPr>
        <p:sp>
          <p:nvSpPr>
            <p:cNvPr id="130" name="Овал 63"/>
            <p:cNvSpPr>
              <a:spLocks noChangeAspect="1"/>
            </p:cNvSpPr>
            <p:nvPr/>
          </p:nvSpPr>
          <p:spPr>
            <a:xfrm>
              <a:off x="4955067" y="2024328"/>
              <a:ext cx="522970" cy="539999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white"/>
                </a:solidFill>
              </a:endParaRPr>
            </a:p>
          </p:txBody>
        </p:sp>
        <p:pic>
          <p:nvPicPr>
            <p:cNvPr id="140324" name="Изображение 130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000427" y="2054564"/>
              <a:ext cx="431999" cy="437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40315" name="Группа 131"/>
          <p:cNvGrpSpPr>
            <a:grpSpLocks/>
          </p:cNvGrpSpPr>
          <p:nvPr/>
        </p:nvGrpSpPr>
        <p:grpSpPr bwMode="auto">
          <a:xfrm>
            <a:off x="6430963" y="3563938"/>
            <a:ext cx="522287" cy="539750"/>
            <a:chOff x="5222751" y="3866412"/>
            <a:chExt cx="522970" cy="539999"/>
          </a:xfrm>
        </p:grpSpPr>
        <p:sp>
          <p:nvSpPr>
            <p:cNvPr id="133" name="Прямоугольник 132"/>
            <p:cNvSpPr>
              <a:spLocks noChangeAspect="1"/>
            </p:cNvSpPr>
            <p:nvPr/>
          </p:nvSpPr>
          <p:spPr>
            <a:xfrm>
              <a:off x="5222751" y="3866412"/>
              <a:ext cx="522970" cy="539999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>
                <a:solidFill>
                  <a:prstClr val="white"/>
                </a:solidFill>
              </a:endParaRPr>
            </a:p>
          </p:txBody>
        </p:sp>
        <p:pic>
          <p:nvPicPr>
            <p:cNvPr id="140322" name="Изображение 13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252991" y="3918981"/>
              <a:ext cx="468278" cy="468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0316" name="Picture 109" descr="Логотип - Рус - Цвет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" name="Половина рамки 111"/>
          <p:cNvSpPr>
            <a:spLocks noChangeAspect="1"/>
          </p:cNvSpPr>
          <p:nvPr/>
        </p:nvSpPr>
        <p:spPr bwMode="auto">
          <a:xfrm flipH="1" flipV="1">
            <a:off x="4391025" y="2954338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 bwMode="auto">
          <a:xfrm>
            <a:off x="5045075" y="1466850"/>
            <a:ext cx="3300413" cy="1741488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4988">
              <a:defRPr/>
            </a:pPr>
            <a:r>
              <a:rPr lang="ru-RU" sz="900" dirty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ГИБКОСТЬ УСЛОВИЙ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Клиент вправе выбирать балансодержателя и страхователя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Гибкие подходы к оплате авансов поставщикам имущества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Возможность покупать имущество по импортным контрактам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Одобрение сделки лимитами с возможностью выборки в течении 12 месяцев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</a:p>
          <a:p>
            <a:pPr algn="just" defTabSz="534988">
              <a:spcAft>
                <a:spcPts val="600"/>
              </a:spcAft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Возможность реализации как крупных, так и небольших сделок на единых условиях.</a:t>
            </a:r>
          </a:p>
        </p:txBody>
      </p:sp>
      <p:sp>
        <p:nvSpPr>
          <p:cNvPr id="105" name="Половина рамки 104"/>
          <p:cNvSpPr>
            <a:spLocks noChangeAspect="1"/>
          </p:cNvSpPr>
          <p:nvPr/>
        </p:nvSpPr>
        <p:spPr bwMode="auto">
          <a:xfrm flipV="1">
            <a:off x="5045075" y="295592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pic>
        <p:nvPicPr>
          <p:cNvPr id="140320" name="Picture 6"/>
          <p:cNvPicPr>
            <a:picLocks noChangeAspect="1" noChangeArrowheads="1"/>
          </p:cNvPicPr>
          <p:nvPr/>
        </p:nvPicPr>
        <p:blipFill>
          <a:blip r:embed="rId8"/>
          <a:srcRect t="28000" b="28000"/>
          <a:stretch>
            <a:fillRect/>
          </a:stretch>
        </p:blipFill>
        <p:spPr bwMode="auto">
          <a:xfrm>
            <a:off x="1477963" y="836613"/>
            <a:ext cx="147637" cy="4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472613" y="6435725"/>
            <a:ext cx="441325" cy="441325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Helvetica Neue"/>
                <a:cs typeface="Helvetica Neue"/>
              </a:rPr>
              <a:t>6</a:t>
            </a:r>
            <a:endParaRPr lang="ru-RU" dirty="0">
              <a:latin typeface="Helvetica Neue"/>
              <a:cs typeface="Helvetica Neue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316" name="Прямоугольник 9"/>
          <p:cNvSpPr>
            <a:spLocks noChangeArrowheads="1"/>
          </p:cNvSpPr>
          <p:nvPr/>
        </p:nvSpPr>
        <p:spPr bwMode="auto">
          <a:xfrm>
            <a:off x="1011238" y="55563"/>
            <a:ext cx="7883525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– ПРОСТОЙ СПОСОБ ЭКОНОМИИ НА НАЛОГАХ </a:t>
            </a:r>
          </a:p>
        </p:txBody>
      </p:sp>
      <p:sp>
        <p:nvSpPr>
          <p:cNvPr id="141317" name="Прямоугольник 10"/>
          <p:cNvSpPr>
            <a:spLocks noChangeArrowheads="1"/>
          </p:cNvSpPr>
          <p:nvPr/>
        </p:nvSpPr>
        <p:spPr bwMode="auto">
          <a:xfrm>
            <a:off x="3413125" y="630238"/>
            <a:ext cx="30797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ПРОЩЕ И ЭФФЕКТИВНЕЙ!</a:t>
            </a:r>
          </a:p>
        </p:txBody>
      </p:sp>
      <p:sp>
        <p:nvSpPr>
          <p:cNvPr id="141318" name="Freeform 7"/>
          <p:cNvSpPr>
            <a:spLocks/>
          </p:cNvSpPr>
          <p:nvPr/>
        </p:nvSpPr>
        <p:spPr bwMode="auto">
          <a:xfrm>
            <a:off x="639763" y="2732088"/>
            <a:ext cx="3327400" cy="2198687"/>
          </a:xfrm>
          <a:custGeom>
            <a:avLst/>
            <a:gdLst>
              <a:gd name="T0" fmla="*/ 2147483647 w 858"/>
              <a:gd name="T1" fmla="*/ 0 h 990"/>
              <a:gd name="T2" fmla="*/ 0 w 858"/>
              <a:gd name="T3" fmla="*/ 2147483647 h 990"/>
              <a:gd name="T4" fmla="*/ 2147483647 w 858"/>
              <a:gd name="T5" fmla="*/ 2147483647 h 990"/>
              <a:gd name="T6" fmla="*/ 2147483647 w 858"/>
              <a:gd name="T7" fmla="*/ 0 h 990"/>
              <a:gd name="T8" fmla="*/ 0 60000 65536"/>
              <a:gd name="T9" fmla="*/ 0 60000 65536"/>
              <a:gd name="T10" fmla="*/ 0 60000 65536"/>
              <a:gd name="T11" fmla="*/ 0 60000 65536"/>
              <a:gd name="T12" fmla="*/ 0 w 858"/>
              <a:gd name="T13" fmla="*/ 0 h 990"/>
              <a:gd name="T14" fmla="*/ 858 w 858"/>
              <a:gd name="T15" fmla="*/ 990 h 9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8" h="990">
                <a:moveTo>
                  <a:pt x="415" y="0"/>
                </a:moveTo>
                <a:lnTo>
                  <a:pt x="0" y="990"/>
                </a:lnTo>
                <a:lnTo>
                  <a:pt x="858" y="990"/>
                </a:lnTo>
                <a:lnTo>
                  <a:pt x="415" y="0"/>
                </a:lnTo>
                <a:close/>
              </a:path>
            </a:pathLst>
          </a:custGeom>
          <a:noFill/>
          <a:ln w="4" cap="flat">
            <a:solidFill>
              <a:srgbClr val="FF0000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41319" name="Группа 13"/>
          <p:cNvGrpSpPr>
            <a:grpSpLocks/>
          </p:cNvGrpSpPr>
          <p:nvPr/>
        </p:nvGrpSpPr>
        <p:grpSpPr bwMode="auto">
          <a:xfrm>
            <a:off x="5900738" y="1373188"/>
            <a:ext cx="3419475" cy="2514600"/>
            <a:chOff x="5886178" y="1529828"/>
            <a:chExt cx="1959996" cy="2514290"/>
          </a:xfrm>
        </p:grpSpPr>
        <p:sp>
          <p:nvSpPr>
            <p:cNvPr id="141335" name="Freeform 8"/>
            <p:cNvSpPr>
              <a:spLocks/>
            </p:cNvSpPr>
            <p:nvPr/>
          </p:nvSpPr>
          <p:spPr bwMode="auto">
            <a:xfrm>
              <a:off x="5918553" y="1529828"/>
              <a:ext cx="1906663" cy="2202223"/>
            </a:xfrm>
            <a:custGeom>
              <a:avLst/>
              <a:gdLst>
                <a:gd name="T0" fmla="*/ 2147483647 w 858"/>
                <a:gd name="T1" fmla="*/ 0 h 991"/>
                <a:gd name="T2" fmla="*/ 0 w 858"/>
                <a:gd name="T3" fmla="*/ 2147483647 h 991"/>
                <a:gd name="T4" fmla="*/ 2147483647 w 858"/>
                <a:gd name="T5" fmla="*/ 2147483647 h 991"/>
                <a:gd name="T6" fmla="*/ 2147483647 w 858"/>
                <a:gd name="T7" fmla="*/ 0 h 9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58"/>
                <a:gd name="T13" fmla="*/ 0 h 991"/>
                <a:gd name="T14" fmla="*/ 858 w 858"/>
                <a:gd name="T15" fmla="*/ 991 h 9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FF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336" name="Freeform 10"/>
            <p:cNvSpPr>
              <a:spLocks/>
            </p:cNvSpPr>
            <p:nvPr/>
          </p:nvSpPr>
          <p:spPr bwMode="auto">
            <a:xfrm>
              <a:off x="5886178" y="3724118"/>
              <a:ext cx="1959996" cy="320000"/>
            </a:xfrm>
            <a:custGeom>
              <a:avLst/>
              <a:gdLst>
                <a:gd name="T0" fmla="*/ 0 w 972"/>
                <a:gd name="T1" fmla="*/ 2147483647 h 159"/>
                <a:gd name="T2" fmla="*/ 2147483647 w 972"/>
                <a:gd name="T3" fmla="*/ 2147483647 h 159"/>
                <a:gd name="T4" fmla="*/ 2147483647 w 972"/>
                <a:gd name="T5" fmla="*/ 2147483647 h 159"/>
                <a:gd name="T6" fmla="*/ 2147483647 w 972"/>
                <a:gd name="T7" fmla="*/ 2147483647 h 159"/>
                <a:gd name="T8" fmla="*/ 2147483647 w 972"/>
                <a:gd name="T9" fmla="*/ 2147483647 h 159"/>
                <a:gd name="T10" fmla="*/ 2147483647 w 972"/>
                <a:gd name="T11" fmla="*/ 2147483647 h 159"/>
                <a:gd name="T12" fmla="*/ 2147483647 w 972"/>
                <a:gd name="T13" fmla="*/ 2147483647 h 159"/>
                <a:gd name="T14" fmla="*/ 2147483647 w 972"/>
                <a:gd name="T15" fmla="*/ 0 h 159"/>
                <a:gd name="T16" fmla="*/ 0 w 972"/>
                <a:gd name="T17" fmla="*/ 2147483647 h 15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2"/>
                <a:gd name="T28" fmla="*/ 0 h 159"/>
                <a:gd name="T29" fmla="*/ 972 w 972"/>
                <a:gd name="T30" fmla="*/ 159 h 15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60028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20" name="Freeform 11"/>
          <p:cNvSpPr>
            <a:spLocks/>
          </p:cNvSpPr>
          <p:nvPr/>
        </p:nvSpPr>
        <p:spPr bwMode="auto">
          <a:xfrm>
            <a:off x="587375" y="4926013"/>
            <a:ext cx="3419475" cy="319087"/>
          </a:xfrm>
          <a:custGeom>
            <a:avLst/>
            <a:gdLst>
              <a:gd name="T0" fmla="*/ 0 w 972"/>
              <a:gd name="T1" fmla="*/ 2147483647 h 159"/>
              <a:gd name="T2" fmla="*/ 2147483647 w 972"/>
              <a:gd name="T3" fmla="*/ 2147483647 h 159"/>
              <a:gd name="T4" fmla="*/ 2147483647 w 972"/>
              <a:gd name="T5" fmla="*/ 2147483647 h 159"/>
              <a:gd name="T6" fmla="*/ 2147483647 w 972"/>
              <a:gd name="T7" fmla="*/ 2147483647 h 159"/>
              <a:gd name="T8" fmla="*/ 2147483647 w 972"/>
              <a:gd name="T9" fmla="*/ 2147483647 h 159"/>
              <a:gd name="T10" fmla="*/ 2147483647 w 972"/>
              <a:gd name="T11" fmla="*/ 2147483647 h 159"/>
              <a:gd name="T12" fmla="*/ 2147483647 w 972"/>
              <a:gd name="T13" fmla="*/ 2147483647 h 159"/>
              <a:gd name="T14" fmla="*/ 2147483647 w 972"/>
              <a:gd name="T15" fmla="*/ 0 h 159"/>
              <a:gd name="T16" fmla="*/ 0 w 972"/>
              <a:gd name="T17" fmla="*/ 2147483647 h 15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72"/>
              <a:gd name="T28" fmla="*/ 0 h 159"/>
              <a:gd name="T29" fmla="*/ 972 w 972"/>
              <a:gd name="T30" fmla="*/ 159 h 15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72" h="159">
                <a:moveTo>
                  <a:pt x="0" y="4"/>
                </a:moveTo>
                <a:cubicBezTo>
                  <a:pt x="0" y="4"/>
                  <a:pt x="3" y="41"/>
                  <a:pt x="26" y="60"/>
                </a:cubicBezTo>
                <a:cubicBezTo>
                  <a:pt x="49" y="79"/>
                  <a:pt x="151" y="116"/>
                  <a:pt x="151" y="116"/>
                </a:cubicBezTo>
                <a:cubicBezTo>
                  <a:pt x="155" y="159"/>
                  <a:pt x="155" y="159"/>
                  <a:pt x="155" y="159"/>
                </a:cubicBezTo>
                <a:cubicBezTo>
                  <a:pt x="822" y="150"/>
                  <a:pt x="822" y="150"/>
                  <a:pt x="822" y="150"/>
                </a:cubicBezTo>
                <a:cubicBezTo>
                  <a:pt x="822" y="112"/>
                  <a:pt x="822" y="112"/>
                  <a:pt x="822" y="112"/>
                </a:cubicBezTo>
                <a:cubicBezTo>
                  <a:pt x="822" y="112"/>
                  <a:pt x="924" y="87"/>
                  <a:pt x="947" y="69"/>
                </a:cubicBezTo>
                <a:cubicBezTo>
                  <a:pt x="970" y="50"/>
                  <a:pt x="972" y="0"/>
                  <a:pt x="972" y="0"/>
                </a:cubicBezTo>
                <a:lnTo>
                  <a:pt x="0" y="4"/>
                </a:lnTo>
                <a:close/>
              </a:path>
            </a:pathLst>
          </a:custGeom>
          <a:solidFill>
            <a:srgbClr val="E60028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21" name="Line 6"/>
          <p:cNvSpPr>
            <a:spLocks noChangeShapeType="1"/>
          </p:cNvSpPr>
          <p:nvPr/>
        </p:nvSpPr>
        <p:spPr bwMode="auto">
          <a:xfrm flipV="1">
            <a:off x="2251075" y="1330325"/>
            <a:ext cx="5292725" cy="1371600"/>
          </a:xfrm>
          <a:prstGeom prst="line">
            <a:avLst/>
          </a:prstGeom>
          <a:noFill/>
          <a:ln w="57150" cap="rnd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22" name="Oval 9"/>
          <p:cNvSpPr>
            <a:spLocks noChangeArrowheads="1"/>
          </p:cNvSpPr>
          <p:nvPr/>
        </p:nvSpPr>
        <p:spPr bwMode="auto">
          <a:xfrm>
            <a:off x="7386638" y="1181100"/>
            <a:ext cx="314325" cy="311150"/>
          </a:xfrm>
          <a:prstGeom prst="ellipse">
            <a:avLst/>
          </a:prstGeom>
          <a:solidFill>
            <a:srgbClr val="E60028"/>
          </a:solidFill>
          <a:ln w="4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1323" name="Freeform 13"/>
          <p:cNvSpPr>
            <a:spLocks/>
          </p:cNvSpPr>
          <p:nvPr/>
        </p:nvSpPr>
        <p:spPr bwMode="auto">
          <a:xfrm>
            <a:off x="3763963" y="1641475"/>
            <a:ext cx="2317750" cy="4341813"/>
          </a:xfrm>
          <a:custGeom>
            <a:avLst/>
            <a:gdLst>
              <a:gd name="T0" fmla="*/ 2147483647 w 1150"/>
              <a:gd name="T1" fmla="*/ 2147483647 h 2153"/>
              <a:gd name="T2" fmla="*/ 2147483647 w 1150"/>
              <a:gd name="T3" fmla="*/ 2147483647 h 2153"/>
              <a:gd name="T4" fmla="*/ 2147483647 w 1150"/>
              <a:gd name="T5" fmla="*/ 2147483647 h 2153"/>
              <a:gd name="T6" fmla="*/ 2147483647 w 1150"/>
              <a:gd name="T7" fmla="*/ 2147483647 h 2153"/>
              <a:gd name="T8" fmla="*/ 2147483647 w 1150"/>
              <a:gd name="T9" fmla="*/ 2147483647 h 2153"/>
              <a:gd name="T10" fmla="*/ 2147483647 w 1150"/>
              <a:gd name="T11" fmla="*/ 2147483647 h 2153"/>
              <a:gd name="T12" fmla="*/ 2147483647 w 1150"/>
              <a:gd name="T13" fmla="*/ 2147483647 h 2153"/>
              <a:gd name="T14" fmla="*/ 2147483647 w 1150"/>
              <a:gd name="T15" fmla="*/ 2147483647 h 2153"/>
              <a:gd name="T16" fmla="*/ 2147483647 w 1150"/>
              <a:gd name="T17" fmla="*/ 2147483647 h 2153"/>
              <a:gd name="T18" fmla="*/ 2147483647 w 1150"/>
              <a:gd name="T19" fmla="*/ 2147483647 h 2153"/>
              <a:gd name="T20" fmla="*/ 2147483647 w 1150"/>
              <a:gd name="T21" fmla="*/ 2147483647 h 2153"/>
              <a:gd name="T22" fmla="*/ 2147483647 w 1150"/>
              <a:gd name="T23" fmla="*/ 2147483647 h 2153"/>
              <a:gd name="T24" fmla="*/ 2147483647 w 1150"/>
              <a:gd name="T25" fmla="*/ 2147483647 h 2153"/>
              <a:gd name="T26" fmla="*/ 2147483647 w 1150"/>
              <a:gd name="T27" fmla="*/ 2147483647 h 2153"/>
              <a:gd name="T28" fmla="*/ 2147483647 w 1150"/>
              <a:gd name="T29" fmla="*/ 2147483647 h 2153"/>
              <a:gd name="T30" fmla="*/ 2147483647 w 1150"/>
              <a:gd name="T31" fmla="*/ 2147483647 h 2153"/>
              <a:gd name="T32" fmla="*/ 2147483647 w 1150"/>
              <a:gd name="T33" fmla="*/ 0 h 2153"/>
              <a:gd name="T34" fmla="*/ 2147483647 w 1150"/>
              <a:gd name="T35" fmla="*/ 2147483647 h 2153"/>
              <a:gd name="T36" fmla="*/ 2147483647 w 1150"/>
              <a:gd name="T37" fmla="*/ 2147483647 h 2153"/>
              <a:gd name="T38" fmla="*/ 2147483647 w 1150"/>
              <a:gd name="T39" fmla="*/ 2147483647 h 2153"/>
              <a:gd name="T40" fmla="*/ 2147483647 w 1150"/>
              <a:gd name="T41" fmla="*/ 2147483647 h 2153"/>
              <a:gd name="T42" fmla="*/ 2147483647 w 1150"/>
              <a:gd name="T43" fmla="*/ 2147483647 h 2153"/>
              <a:gd name="T44" fmla="*/ 2147483647 w 1150"/>
              <a:gd name="T45" fmla="*/ 2147483647 h 2153"/>
              <a:gd name="T46" fmla="*/ 2147483647 w 1150"/>
              <a:gd name="T47" fmla="*/ 2147483647 h 2153"/>
              <a:gd name="T48" fmla="*/ 2147483647 w 1150"/>
              <a:gd name="T49" fmla="*/ 2147483647 h 2153"/>
              <a:gd name="T50" fmla="*/ 2147483647 w 1150"/>
              <a:gd name="T51" fmla="*/ 2147483647 h 2153"/>
              <a:gd name="T52" fmla="*/ 2147483647 w 1150"/>
              <a:gd name="T53" fmla="*/ 2147483647 h 2153"/>
              <a:gd name="T54" fmla="*/ 2147483647 w 1150"/>
              <a:gd name="T55" fmla="*/ 2147483647 h 2153"/>
              <a:gd name="T56" fmla="*/ 2147483647 w 1150"/>
              <a:gd name="T57" fmla="*/ 2147483647 h 2153"/>
              <a:gd name="T58" fmla="*/ 2147483647 w 1150"/>
              <a:gd name="T59" fmla="*/ 2147483647 h 2153"/>
              <a:gd name="T60" fmla="*/ 2147483647 w 1150"/>
              <a:gd name="T61" fmla="*/ 2147483647 h 2153"/>
              <a:gd name="T62" fmla="*/ 2147483647 w 1150"/>
              <a:gd name="T63" fmla="*/ 2147483647 h 2153"/>
              <a:gd name="T64" fmla="*/ 2147483647 w 1150"/>
              <a:gd name="T65" fmla="*/ 2147483647 h 2153"/>
              <a:gd name="T66" fmla="*/ 2147483647 w 1150"/>
              <a:gd name="T67" fmla="*/ 2147483647 h 2153"/>
              <a:gd name="T68" fmla="*/ 0 w 1150"/>
              <a:gd name="T69" fmla="*/ 2147483647 h 2153"/>
              <a:gd name="T70" fmla="*/ 0 w 1150"/>
              <a:gd name="T71" fmla="*/ 2147483647 h 2153"/>
              <a:gd name="T72" fmla="*/ 2147483647 w 1150"/>
              <a:gd name="T73" fmla="*/ 2147483647 h 2153"/>
              <a:gd name="T74" fmla="*/ 2147483647 w 1150"/>
              <a:gd name="T75" fmla="*/ 2147483647 h 2153"/>
              <a:gd name="T76" fmla="*/ 2147483647 w 1150"/>
              <a:gd name="T77" fmla="*/ 2147483647 h 215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150"/>
              <a:gd name="T118" fmla="*/ 0 h 2153"/>
              <a:gd name="T119" fmla="*/ 1150 w 1150"/>
              <a:gd name="T120" fmla="*/ 2153 h 2153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150" h="2153">
                <a:moveTo>
                  <a:pt x="1130" y="1860"/>
                </a:moveTo>
                <a:cubicBezTo>
                  <a:pt x="1112" y="1840"/>
                  <a:pt x="1081" y="1835"/>
                  <a:pt x="1081" y="1835"/>
                </a:cubicBezTo>
                <a:cubicBezTo>
                  <a:pt x="737" y="1763"/>
                  <a:pt x="737" y="1763"/>
                  <a:pt x="737" y="1763"/>
                </a:cubicBezTo>
                <a:cubicBezTo>
                  <a:pt x="737" y="1459"/>
                  <a:pt x="737" y="1459"/>
                  <a:pt x="737" y="1459"/>
                </a:cubicBezTo>
                <a:cubicBezTo>
                  <a:pt x="685" y="1459"/>
                  <a:pt x="685" y="1459"/>
                  <a:pt x="685" y="1459"/>
                </a:cubicBezTo>
                <a:cubicBezTo>
                  <a:pt x="685" y="1433"/>
                  <a:pt x="685" y="1433"/>
                  <a:pt x="685" y="1433"/>
                </a:cubicBezTo>
                <a:cubicBezTo>
                  <a:pt x="657" y="1433"/>
                  <a:pt x="657" y="1433"/>
                  <a:pt x="657" y="1433"/>
                </a:cubicBezTo>
                <a:cubicBezTo>
                  <a:pt x="657" y="1215"/>
                  <a:pt x="657" y="1215"/>
                  <a:pt x="657" y="1215"/>
                </a:cubicBezTo>
                <a:cubicBezTo>
                  <a:pt x="634" y="1215"/>
                  <a:pt x="634" y="1215"/>
                  <a:pt x="634" y="1215"/>
                </a:cubicBezTo>
                <a:cubicBezTo>
                  <a:pt x="634" y="484"/>
                  <a:pt x="634" y="484"/>
                  <a:pt x="634" y="484"/>
                </a:cubicBezTo>
                <a:cubicBezTo>
                  <a:pt x="672" y="484"/>
                  <a:pt x="672" y="484"/>
                  <a:pt x="672" y="484"/>
                </a:cubicBezTo>
                <a:cubicBezTo>
                  <a:pt x="703" y="484"/>
                  <a:pt x="728" y="465"/>
                  <a:pt x="728" y="441"/>
                </a:cubicBezTo>
                <a:cubicBezTo>
                  <a:pt x="728" y="417"/>
                  <a:pt x="703" y="398"/>
                  <a:pt x="672" y="398"/>
                </a:cubicBezTo>
                <a:cubicBezTo>
                  <a:pt x="634" y="398"/>
                  <a:pt x="634" y="398"/>
                  <a:pt x="634" y="398"/>
                </a:cubicBezTo>
                <a:cubicBezTo>
                  <a:pt x="634" y="125"/>
                  <a:pt x="634" y="125"/>
                  <a:pt x="634" y="125"/>
                </a:cubicBezTo>
                <a:cubicBezTo>
                  <a:pt x="646" y="112"/>
                  <a:pt x="654" y="94"/>
                  <a:pt x="654" y="74"/>
                </a:cubicBezTo>
                <a:cubicBezTo>
                  <a:pt x="654" y="33"/>
                  <a:pt x="620" y="0"/>
                  <a:pt x="579" y="0"/>
                </a:cubicBezTo>
                <a:cubicBezTo>
                  <a:pt x="538" y="0"/>
                  <a:pt x="505" y="33"/>
                  <a:pt x="505" y="74"/>
                </a:cubicBezTo>
                <a:cubicBezTo>
                  <a:pt x="505" y="95"/>
                  <a:pt x="513" y="114"/>
                  <a:pt x="527" y="128"/>
                </a:cubicBezTo>
                <a:cubicBezTo>
                  <a:pt x="525" y="128"/>
                  <a:pt x="525" y="128"/>
                  <a:pt x="525" y="128"/>
                </a:cubicBezTo>
                <a:cubicBezTo>
                  <a:pt x="525" y="398"/>
                  <a:pt x="525" y="398"/>
                  <a:pt x="525" y="398"/>
                </a:cubicBezTo>
                <a:cubicBezTo>
                  <a:pt x="492" y="398"/>
                  <a:pt x="492" y="398"/>
                  <a:pt x="492" y="398"/>
                </a:cubicBezTo>
                <a:cubicBezTo>
                  <a:pt x="461" y="398"/>
                  <a:pt x="436" y="417"/>
                  <a:pt x="436" y="441"/>
                </a:cubicBezTo>
                <a:cubicBezTo>
                  <a:pt x="436" y="465"/>
                  <a:pt x="461" y="484"/>
                  <a:pt x="492" y="484"/>
                </a:cubicBezTo>
                <a:cubicBezTo>
                  <a:pt x="525" y="484"/>
                  <a:pt x="525" y="484"/>
                  <a:pt x="525" y="484"/>
                </a:cubicBezTo>
                <a:cubicBezTo>
                  <a:pt x="525" y="1218"/>
                  <a:pt x="525" y="1218"/>
                  <a:pt x="525" y="1218"/>
                </a:cubicBezTo>
                <a:cubicBezTo>
                  <a:pt x="502" y="1218"/>
                  <a:pt x="502" y="1218"/>
                  <a:pt x="502" y="1218"/>
                </a:cubicBezTo>
                <a:cubicBezTo>
                  <a:pt x="502" y="1439"/>
                  <a:pt x="502" y="1439"/>
                  <a:pt x="502" y="1439"/>
                </a:cubicBezTo>
                <a:cubicBezTo>
                  <a:pt x="470" y="1439"/>
                  <a:pt x="470" y="1439"/>
                  <a:pt x="470" y="1439"/>
                </a:cubicBezTo>
                <a:cubicBezTo>
                  <a:pt x="470" y="1465"/>
                  <a:pt x="470" y="1465"/>
                  <a:pt x="470" y="1465"/>
                </a:cubicBezTo>
                <a:cubicBezTo>
                  <a:pt x="424" y="1465"/>
                  <a:pt x="424" y="1465"/>
                  <a:pt x="424" y="1465"/>
                </a:cubicBezTo>
                <a:cubicBezTo>
                  <a:pt x="424" y="1749"/>
                  <a:pt x="424" y="1749"/>
                  <a:pt x="424" y="1749"/>
                </a:cubicBezTo>
                <a:cubicBezTo>
                  <a:pt x="83" y="1823"/>
                  <a:pt x="83" y="1823"/>
                  <a:pt x="83" y="1823"/>
                </a:cubicBezTo>
                <a:cubicBezTo>
                  <a:pt x="83" y="1823"/>
                  <a:pt x="54" y="1832"/>
                  <a:pt x="37" y="1843"/>
                </a:cubicBezTo>
                <a:cubicBezTo>
                  <a:pt x="20" y="1855"/>
                  <a:pt x="0" y="1886"/>
                  <a:pt x="0" y="1886"/>
                </a:cubicBezTo>
                <a:cubicBezTo>
                  <a:pt x="0" y="2153"/>
                  <a:pt x="0" y="2153"/>
                  <a:pt x="0" y="2153"/>
                </a:cubicBezTo>
                <a:cubicBezTo>
                  <a:pt x="1150" y="2153"/>
                  <a:pt x="1150" y="2153"/>
                  <a:pt x="1150" y="2153"/>
                </a:cubicBezTo>
                <a:cubicBezTo>
                  <a:pt x="1150" y="1881"/>
                  <a:pt x="1150" y="1881"/>
                  <a:pt x="1150" y="1881"/>
                </a:cubicBezTo>
                <a:cubicBezTo>
                  <a:pt x="1150" y="1881"/>
                  <a:pt x="1147" y="1881"/>
                  <a:pt x="1130" y="1860"/>
                </a:cubicBezTo>
                <a:close/>
              </a:path>
            </a:pathLst>
          </a:custGeom>
          <a:solidFill>
            <a:srgbClr val="E60028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24" name="Oval 9"/>
          <p:cNvSpPr>
            <a:spLocks noChangeArrowheads="1"/>
          </p:cNvSpPr>
          <p:nvPr/>
        </p:nvSpPr>
        <p:spPr bwMode="auto">
          <a:xfrm>
            <a:off x="2093913" y="2549525"/>
            <a:ext cx="312737" cy="311150"/>
          </a:xfrm>
          <a:prstGeom prst="ellipse">
            <a:avLst/>
          </a:prstGeom>
          <a:solidFill>
            <a:srgbClr val="E60028"/>
          </a:solidFill>
          <a:ln w="4">
            <a:noFill/>
            <a:miter lim="800000"/>
            <a:headEnd/>
            <a:tailEnd/>
          </a:ln>
        </p:spPr>
        <p:txBody>
          <a:bodyPr/>
          <a:lstStyle/>
          <a:p>
            <a:endParaRPr lang="en-US">
              <a:latin typeface="Calibri" pitchFamily="34" charset="0"/>
            </a:endParaRPr>
          </a:p>
        </p:txBody>
      </p:sp>
      <p:grpSp>
        <p:nvGrpSpPr>
          <p:cNvPr id="141325" name="Группа 19"/>
          <p:cNvGrpSpPr>
            <a:grpSpLocks/>
          </p:cNvGrpSpPr>
          <p:nvPr/>
        </p:nvGrpSpPr>
        <p:grpSpPr bwMode="auto">
          <a:xfrm>
            <a:off x="5826125" y="1854200"/>
            <a:ext cx="3570288" cy="1693863"/>
            <a:chOff x="526393" y="3205057"/>
            <a:chExt cx="3570556" cy="169324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586723" y="3205057"/>
              <a:ext cx="3419732" cy="16932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26393" y="4641219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dirty="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КЭПТИВНАЯ ЛИЗИНГОВАЯ КОМПАНИЯ</a:t>
              </a: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26393" y="4353986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АМОРТИЗАЦИОННАЯ ПРЕМИЯ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26393" y="4066754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НЕЛИНЕЙНАЯ АМОРТИЗАЦИЯ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526393" y="3779522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00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УПРОЩЕННАЯ СИСТЕМА НАЛОГООБЛОЖЕНИЯ</a:t>
              </a: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526393" y="3492290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00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ОФФШОРЫ</a:t>
              </a: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526393" y="3205057"/>
              <a:ext cx="3570556" cy="2570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000" dirty="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«СЕРЫЕ» СХЕМЫ</a:t>
              </a:r>
            </a:p>
          </p:txBody>
        </p:sp>
      </p:grpSp>
      <p:pic>
        <p:nvPicPr>
          <p:cNvPr id="141326" name="Picture 30" descr="Логотип - Рус - Цвет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6363" y="4189413"/>
            <a:ext cx="174942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1327" name="Picture 109" descr="Логотип - Рус - Цвет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577409"/>
              </p:ext>
            </p:extLst>
          </p:nvPr>
        </p:nvGraphicFramePr>
        <p:xfrm>
          <a:off x="5419725" y="1556792"/>
          <a:ext cx="3933728" cy="330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prstClr val="white"/>
                </a:solidFill>
                <a:latin typeface="Helvetica Neue"/>
                <a:cs typeface="Helvetica Neue"/>
              </a:rPr>
              <a:t>7</a:t>
            </a:r>
            <a:endParaRPr lang="ru-RU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cxnSp>
        <p:nvCxnSpPr>
          <p:cNvPr id="8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39"/>
          <p:cNvSpPr>
            <a:spLocks noChangeArrowheads="1"/>
          </p:cNvSpPr>
          <p:nvPr/>
        </p:nvSpPr>
        <p:spPr bwMode="auto">
          <a:xfrm>
            <a:off x="936626" y="55563"/>
            <a:ext cx="8243888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– ЭКОНОМИЯ НА НАЛОГАХ</a:t>
            </a: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11" name="Picture 109" descr="Логотип - Рус - Цве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2"/>
          <p:cNvSpPr/>
          <p:nvPr/>
        </p:nvSpPr>
        <p:spPr>
          <a:xfrm>
            <a:off x="1174636" y="1090613"/>
            <a:ext cx="3117850" cy="2095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indent="-176400" algn="ctr" fontAlgn="auto">
              <a:spcBef>
                <a:spcPts val="0"/>
              </a:spcBef>
              <a:spcAft>
                <a:spcPts val="0"/>
              </a:spcAft>
              <a:buClr>
                <a:srgbClr val="EF3124"/>
              </a:buClr>
              <a:buSzPct val="100000"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+mj-lt"/>
                <a:cs typeface="Arial"/>
              </a:rPr>
              <a:t>Экономия на налоге на прибыль (для любых активов)</a:t>
            </a:r>
            <a:endParaRPr lang="ru-RU" sz="800" b="1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39" name="Равнобедренный треугольник 33"/>
          <p:cNvSpPr/>
          <p:nvPr/>
        </p:nvSpPr>
        <p:spPr>
          <a:xfrm rot="5400000">
            <a:off x="1142092" y="1131094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Равнобедренный треугольник 34"/>
          <p:cNvSpPr/>
          <p:nvPr/>
        </p:nvSpPr>
        <p:spPr>
          <a:xfrm rot="16200000">
            <a:off x="4123417" y="1131094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Прямоугольник 32"/>
          <p:cNvSpPr/>
          <p:nvPr/>
        </p:nvSpPr>
        <p:spPr>
          <a:xfrm>
            <a:off x="5654561" y="1093788"/>
            <a:ext cx="3117850" cy="2095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indent="-176400" algn="ctr" fontAlgn="auto">
              <a:spcBef>
                <a:spcPts val="0"/>
              </a:spcBef>
              <a:spcAft>
                <a:spcPts val="0"/>
              </a:spcAft>
              <a:buClr>
                <a:srgbClr val="EF3124"/>
              </a:buClr>
              <a:buSzPct val="100000"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+mj-lt"/>
                <a:cs typeface="Arial"/>
              </a:rPr>
              <a:t>Дополнительная экономия на налоге на имущество</a:t>
            </a:r>
            <a:endParaRPr lang="ru-RU" sz="800" b="1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42" name="Равнобедренный треугольник 33"/>
          <p:cNvSpPr/>
          <p:nvPr/>
        </p:nvSpPr>
        <p:spPr>
          <a:xfrm rot="5400000">
            <a:off x="5622017" y="1134269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Равнобедренный треугольник 34"/>
          <p:cNvSpPr/>
          <p:nvPr/>
        </p:nvSpPr>
        <p:spPr>
          <a:xfrm rot="16200000">
            <a:off x="8603342" y="1134269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44" name="Прямая соединительная линия 55"/>
          <p:cNvCxnSpPr/>
          <p:nvPr/>
        </p:nvCxnSpPr>
        <p:spPr>
          <a:xfrm flipH="1">
            <a:off x="4951328" y="764704"/>
            <a:ext cx="1672" cy="5132871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77"/>
          <p:cNvSpPr/>
          <p:nvPr/>
        </p:nvSpPr>
        <p:spPr bwMode="auto">
          <a:xfrm>
            <a:off x="976706" y="4300538"/>
            <a:ext cx="3690544" cy="1597038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buClr>
                <a:srgbClr val="E60028"/>
              </a:buClr>
              <a:buSzPct val="120000"/>
              <a:defRPr/>
            </a:pPr>
            <a:r>
              <a:rPr lang="ru-RU" sz="16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экономит </a:t>
            </a: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455748" y="3967937"/>
            <a:ext cx="4972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Helvetica Neue"/>
                <a:ea typeface="Helvetica Neue"/>
                <a:cs typeface="Helvetica Neue"/>
              </a:rPr>
              <a:t>годы</a:t>
            </a:r>
            <a:endParaRPr lang="ru-RU" sz="1050" dirty="0"/>
          </a:p>
        </p:txBody>
      </p:sp>
      <p:sp>
        <p:nvSpPr>
          <p:cNvPr id="47" name="Rectangle 46"/>
          <p:cNvSpPr/>
          <p:nvPr/>
        </p:nvSpPr>
        <p:spPr>
          <a:xfrm>
            <a:off x="9166837" y="3948887"/>
            <a:ext cx="4972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Helvetica Neue"/>
                <a:ea typeface="Helvetica Neue"/>
                <a:cs typeface="Helvetica Neue"/>
              </a:rPr>
              <a:t>годы</a:t>
            </a:r>
            <a:endParaRPr lang="ru-RU" sz="1050" dirty="0"/>
          </a:p>
        </p:txBody>
      </p:sp>
      <p:cxnSp>
        <p:nvCxnSpPr>
          <p:cNvPr id="48" name="Прямая соединительная линия 72"/>
          <p:cNvCxnSpPr>
            <a:cxnSpLocks noChangeAspect="1"/>
          </p:cNvCxnSpPr>
          <p:nvPr/>
        </p:nvCxnSpPr>
        <p:spPr bwMode="auto">
          <a:xfrm>
            <a:off x="1306274" y="4672109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73"/>
          <p:cNvCxnSpPr>
            <a:cxnSpLocks noChangeAspect="1"/>
          </p:cNvCxnSpPr>
          <p:nvPr/>
        </p:nvCxnSpPr>
        <p:spPr bwMode="auto">
          <a:xfrm>
            <a:off x="1306274" y="5273821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77"/>
          <p:cNvSpPr>
            <a:spLocks noChangeArrowheads="1"/>
          </p:cNvSpPr>
          <p:nvPr/>
        </p:nvSpPr>
        <p:spPr bwMode="auto">
          <a:xfrm>
            <a:off x="1535024" y="4832531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Стоимость актива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1" name="Прямоугольник 77"/>
          <p:cNvSpPr>
            <a:spLocks noChangeArrowheads="1"/>
          </p:cNvSpPr>
          <p:nvPr/>
        </p:nvSpPr>
        <p:spPr bwMode="auto">
          <a:xfrm>
            <a:off x="2547289" y="4784906"/>
            <a:ext cx="17451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Дисконтированная экономия лизинга в сравнении с кредитом при той же ставке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" name="Прямоугольник 77"/>
          <p:cNvSpPr>
            <a:spLocks noChangeArrowheads="1"/>
          </p:cNvSpPr>
          <p:nvPr/>
        </p:nvSpPr>
        <p:spPr bwMode="auto">
          <a:xfrm>
            <a:off x="1587240" y="5385700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100 млн. руб.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4" name="Group 210"/>
          <p:cNvGrpSpPr>
            <a:grpSpLocks noChangeAspect="1"/>
          </p:cNvGrpSpPr>
          <p:nvPr/>
        </p:nvGrpSpPr>
        <p:grpSpPr>
          <a:xfrm>
            <a:off x="3864708" y="5476680"/>
            <a:ext cx="359994" cy="181292"/>
            <a:chOff x="0" y="202486"/>
            <a:chExt cx="1157655" cy="1128136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5" name="Group 194"/>
            <p:cNvGrpSpPr/>
            <p:nvPr/>
          </p:nvGrpSpPr>
          <p:grpSpPr>
            <a:xfrm>
              <a:off x="57882" y="1031713"/>
              <a:ext cx="1061184" cy="298909"/>
              <a:chOff x="0" y="0"/>
              <a:chExt cx="1061182" cy="298907"/>
            </a:xfrm>
            <a:grpFill/>
          </p:grpSpPr>
          <p:sp>
            <p:nvSpPr>
              <p:cNvPr id="68" name="Shape 192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69" name="Shape 193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9" name="Group 197"/>
            <p:cNvGrpSpPr/>
            <p:nvPr/>
          </p:nvGrpSpPr>
          <p:grpSpPr>
            <a:xfrm>
              <a:off x="0" y="829227"/>
              <a:ext cx="1061183" cy="298909"/>
              <a:chOff x="0" y="0"/>
              <a:chExt cx="1061182" cy="298907"/>
            </a:xfrm>
            <a:grpFill/>
          </p:grpSpPr>
          <p:sp>
            <p:nvSpPr>
              <p:cNvPr id="66" name="Shape 195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67" name="Shape 196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5" name="Group 200"/>
            <p:cNvGrpSpPr/>
            <p:nvPr/>
          </p:nvGrpSpPr>
          <p:grpSpPr>
            <a:xfrm>
              <a:off x="57882" y="636384"/>
              <a:ext cx="1061184" cy="298908"/>
              <a:chOff x="0" y="0"/>
              <a:chExt cx="1061182" cy="298907"/>
            </a:xfrm>
            <a:grpFill/>
          </p:grpSpPr>
          <p:sp>
            <p:nvSpPr>
              <p:cNvPr id="64" name="Shape 198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65" name="Shape 199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6" name="Group 203"/>
            <p:cNvGrpSpPr/>
            <p:nvPr/>
          </p:nvGrpSpPr>
          <p:grpSpPr>
            <a:xfrm>
              <a:off x="19294" y="424256"/>
              <a:ext cx="1061184" cy="298908"/>
              <a:chOff x="0" y="0"/>
              <a:chExt cx="1061182" cy="298907"/>
            </a:xfrm>
            <a:grpFill/>
          </p:grpSpPr>
          <p:sp>
            <p:nvSpPr>
              <p:cNvPr id="62" name="Shape 201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63" name="Shape 202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7" name="Group 206"/>
            <p:cNvGrpSpPr/>
            <p:nvPr/>
          </p:nvGrpSpPr>
          <p:grpSpPr>
            <a:xfrm>
              <a:off x="96471" y="202486"/>
              <a:ext cx="1061184" cy="298908"/>
              <a:chOff x="0" y="0"/>
              <a:chExt cx="1061182" cy="298907"/>
            </a:xfrm>
            <a:grpFill/>
          </p:grpSpPr>
          <p:sp>
            <p:nvSpPr>
              <p:cNvPr id="60" name="Shape 204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61" name="Shape 205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</p:grpSp>
      <p:sp>
        <p:nvSpPr>
          <p:cNvPr id="95" name="TextBox 233"/>
          <p:cNvSpPr txBox="1">
            <a:spLocks noChangeArrowheads="1"/>
          </p:cNvSpPr>
          <p:nvPr/>
        </p:nvSpPr>
        <p:spPr bwMode="auto">
          <a:xfrm>
            <a:off x="2727161" y="5458574"/>
            <a:ext cx="10118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2 млн. </a:t>
            </a:r>
            <a:r>
              <a:rPr lang="en-US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RUR</a:t>
            </a:r>
            <a:endParaRPr lang="ru-RU" sz="1200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97" name="Прямая соединительная линия 71"/>
          <p:cNvCxnSpPr>
            <a:cxnSpLocks noChangeAspect="1"/>
          </p:cNvCxnSpPr>
          <p:nvPr/>
        </p:nvCxnSpPr>
        <p:spPr bwMode="auto">
          <a:xfrm>
            <a:off x="1300271" y="5891267"/>
            <a:ext cx="3059113" cy="0"/>
          </a:xfrm>
          <a:prstGeom prst="line">
            <a:avLst/>
          </a:prstGeom>
          <a:ln w="3175" cmpd="sng">
            <a:solidFill>
              <a:srgbClr val="E60028"/>
            </a:solidFill>
            <a:prstDash val="solid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Прямоугольник 77"/>
          <p:cNvSpPr/>
          <p:nvPr/>
        </p:nvSpPr>
        <p:spPr bwMode="auto">
          <a:xfrm>
            <a:off x="5287729" y="4300538"/>
            <a:ext cx="3690544" cy="1597038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buClr>
                <a:srgbClr val="E60028"/>
              </a:buClr>
              <a:buSzPct val="120000"/>
              <a:defRPr/>
            </a:pPr>
            <a:r>
              <a:rPr lang="ru-RU" sz="16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экономит </a:t>
            </a: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99" name="Прямая соединительная линия 72"/>
          <p:cNvCxnSpPr>
            <a:cxnSpLocks noChangeAspect="1"/>
          </p:cNvCxnSpPr>
          <p:nvPr/>
        </p:nvCxnSpPr>
        <p:spPr bwMode="auto">
          <a:xfrm>
            <a:off x="5617297" y="4672109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73"/>
          <p:cNvCxnSpPr>
            <a:cxnSpLocks noChangeAspect="1"/>
          </p:cNvCxnSpPr>
          <p:nvPr/>
        </p:nvCxnSpPr>
        <p:spPr bwMode="auto">
          <a:xfrm>
            <a:off x="5617297" y="5273821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Прямоугольник 77"/>
          <p:cNvSpPr>
            <a:spLocks noChangeArrowheads="1"/>
          </p:cNvSpPr>
          <p:nvPr/>
        </p:nvSpPr>
        <p:spPr bwMode="auto">
          <a:xfrm>
            <a:off x="5684122" y="4784906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Стоимость актива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04" name="Прямоугольник 77"/>
          <p:cNvSpPr>
            <a:spLocks noChangeArrowheads="1"/>
          </p:cNvSpPr>
          <p:nvPr/>
        </p:nvSpPr>
        <p:spPr bwMode="auto">
          <a:xfrm>
            <a:off x="5736338" y="5338075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100 млн. руб.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21" name="TextBox 233"/>
          <p:cNvSpPr txBox="1">
            <a:spLocks noChangeArrowheads="1"/>
          </p:cNvSpPr>
          <p:nvPr/>
        </p:nvSpPr>
        <p:spPr bwMode="auto">
          <a:xfrm>
            <a:off x="6826380" y="5481015"/>
            <a:ext cx="1140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5,4 млн. </a:t>
            </a:r>
            <a:r>
              <a:rPr lang="en-US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RUR</a:t>
            </a:r>
            <a:endParaRPr lang="ru-RU" sz="1200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123" name="Прямая соединительная линия 71"/>
          <p:cNvCxnSpPr>
            <a:cxnSpLocks noChangeAspect="1"/>
          </p:cNvCxnSpPr>
          <p:nvPr/>
        </p:nvCxnSpPr>
        <p:spPr bwMode="auto">
          <a:xfrm>
            <a:off x="5611294" y="5891267"/>
            <a:ext cx="3059113" cy="0"/>
          </a:xfrm>
          <a:prstGeom prst="line">
            <a:avLst/>
          </a:prstGeom>
          <a:ln w="3175" cmpd="sng">
            <a:solidFill>
              <a:srgbClr val="E60028"/>
            </a:solidFill>
            <a:prstDash val="solid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Прямоугольник 37"/>
          <p:cNvSpPr>
            <a:spLocks noChangeArrowheads="1"/>
          </p:cNvSpPr>
          <p:nvPr/>
        </p:nvSpPr>
        <p:spPr bwMode="auto">
          <a:xfrm>
            <a:off x="5483227" y="1287859"/>
            <a:ext cx="34693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1200" b="1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с 2013 года применимо только для недвижимого имущества</a:t>
            </a:r>
            <a:endParaRPr lang="ru-RU" sz="1200" b="1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51" name="Прямоугольник 10"/>
          <p:cNvSpPr>
            <a:spLocks noChangeArrowheads="1"/>
          </p:cNvSpPr>
          <p:nvPr/>
        </p:nvSpPr>
        <p:spPr bwMode="auto">
          <a:xfrm>
            <a:off x="650875" y="491779"/>
            <a:ext cx="86534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В примере рассмотрим условный актив стоимостью 100 млн.</a:t>
            </a:r>
            <a:r>
              <a:rPr lang="en-US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2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руб., срок полезного использования 9 лет, лизинг 3 года</a:t>
            </a:r>
            <a:endParaRPr lang="ru-RU" sz="12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18" name="Group 191"/>
          <p:cNvGrpSpPr>
            <a:grpSpLocks noChangeAspect="1"/>
          </p:cNvGrpSpPr>
          <p:nvPr/>
        </p:nvGrpSpPr>
        <p:grpSpPr>
          <a:xfrm>
            <a:off x="8184355" y="5438752"/>
            <a:ext cx="359994" cy="253224"/>
            <a:chOff x="0" y="0"/>
            <a:chExt cx="1148007" cy="175487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20" name="Group 169"/>
            <p:cNvGrpSpPr/>
            <p:nvPr/>
          </p:nvGrpSpPr>
          <p:grpSpPr>
            <a:xfrm>
              <a:off x="28941" y="1455970"/>
              <a:ext cx="1061184" cy="298908"/>
              <a:chOff x="0" y="0"/>
              <a:chExt cx="1061182" cy="298907"/>
            </a:xfrm>
            <a:grpFill/>
          </p:grpSpPr>
          <p:sp>
            <p:nvSpPr>
              <p:cNvPr id="175" name="Shape 167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76" name="Shape 168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1" name="Group 172"/>
            <p:cNvGrpSpPr/>
            <p:nvPr/>
          </p:nvGrpSpPr>
          <p:grpSpPr>
            <a:xfrm>
              <a:off x="28941" y="1253484"/>
              <a:ext cx="1061184" cy="298908"/>
              <a:chOff x="0" y="0"/>
              <a:chExt cx="1061182" cy="298907"/>
            </a:xfrm>
            <a:grpFill/>
          </p:grpSpPr>
          <p:sp>
            <p:nvSpPr>
              <p:cNvPr id="173" name="Shape 170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74" name="Shape 171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4" name="Group 175"/>
            <p:cNvGrpSpPr/>
            <p:nvPr/>
          </p:nvGrpSpPr>
          <p:grpSpPr>
            <a:xfrm>
              <a:off x="28941" y="1060640"/>
              <a:ext cx="1061184" cy="298908"/>
              <a:chOff x="0" y="0"/>
              <a:chExt cx="1061182" cy="298907"/>
            </a:xfrm>
            <a:grpFill/>
          </p:grpSpPr>
          <p:sp>
            <p:nvSpPr>
              <p:cNvPr id="171" name="Shape 173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72" name="Shape 174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5" name="Group 178"/>
            <p:cNvGrpSpPr/>
            <p:nvPr/>
          </p:nvGrpSpPr>
          <p:grpSpPr>
            <a:xfrm>
              <a:off x="28941" y="848512"/>
              <a:ext cx="1061184" cy="298908"/>
              <a:chOff x="0" y="0"/>
              <a:chExt cx="1061182" cy="298907"/>
            </a:xfrm>
            <a:grpFill/>
          </p:grpSpPr>
          <p:sp>
            <p:nvSpPr>
              <p:cNvPr id="169" name="Shape 176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70" name="Shape 177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6" name="Group 181"/>
            <p:cNvGrpSpPr/>
            <p:nvPr/>
          </p:nvGrpSpPr>
          <p:grpSpPr>
            <a:xfrm>
              <a:off x="0" y="626741"/>
              <a:ext cx="1061183" cy="298909"/>
              <a:chOff x="0" y="0"/>
              <a:chExt cx="1061182" cy="298907"/>
            </a:xfrm>
            <a:grpFill/>
          </p:grpSpPr>
          <p:sp>
            <p:nvSpPr>
              <p:cNvPr id="167" name="Shape 179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68" name="Shape 180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7" name="Group 184"/>
            <p:cNvGrpSpPr/>
            <p:nvPr/>
          </p:nvGrpSpPr>
          <p:grpSpPr>
            <a:xfrm>
              <a:off x="86824" y="424256"/>
              <a:ext cx="1061184" cy="298908"/>
              <a:chOff x="0" y="0"/>
              <a:chExt cx="1061182" cy="298907"/>
            </a:xfrm>
            <a:grpFill/>
          </p:grpSpPr>
          <p:sp>
            <p:nvSpPr>
              <p:cNvPr id="165" name="Shape 182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66" name="Shape 183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8" name="Group 187"/>
            <p:cNvGrpSpPr/>
            <p:nvPr/>
          </p:nvGrpSpPr>
          <p:grpSpPr>
            <a:xfrm>
              <a:off x="28941" y="202485"/>
              <a:ext cx="1061184" cy="298909"/>
              <a:chOff x="0" y="0"/>
              <a:chExt cx="1061182" cy="298907"/>
            </a:xfrm>
            <a:grpFill/>
          </p:grpSpPr>
          <p:sp>
            <p:nvSpPr>
              <p:cNvPr id="163" name="Shape 185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64" name="Shape 186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9" name="Group 190"/>
            <p:cNvGrpSpPr/>
            <p:nvPr/>
          </p:nvGrpSpPr>
          <p:grpSpPr>
            <a:xfrm>
              <a:off x="28941" y="0"/>
              <a:ext cx="1061184" cy="298908"/>
              <a:chOff x="0" y="0"/>
              <a:chExt cx="1061182" cy="298907"/>
            </a:xfrm>
            <a:grpFill/>
          </p:grpSpPr>
          <p:sp>
            <p:nvSpPr>
              <p:cNvPr id="161" name="Shape 188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62" name="Shape 189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</p:grpSp>
      <p:sp>
        <p:nvSpPr>
          <p:cNvPr id="178" name="Прямоугольник 37"/>
          <p:cNvSpPr>
            <a:spLocks noChangeArrowheads="1"/>
          </p:cNvSpPr>
          <p:nvPr/>
        </p:nvSpPr>
        <p:spPr bwMode="auto">
          <a:xfrm>
            <a:off x="5483227" y="3241001"/>
            <a:ext cx="10801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НАЛОГ </a:t>
            </a:r>
          </a:p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НА ИМУЩЕСТВО В ЛИЗИНГЕ</a:t>
            </a:r>
            <a:endParaRPr lang="ru-RU" sz="1000" dirty="0">
              <a:solidFill>
                <a:schemeClr val="bg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79" name="Прямоугольник 37"/>
          <p:cNvSpPr>
            <a:spLocks noChangeArrowheads="1"/>
          </p:cNvSpPr>
          <p:nvPr/>
        </p:nvSpPr>
        <p:spPr bwMode="auto">
          <a:xfrm>
            <a:off x="6430454" y="3256389"/>
            <a:ext cx="20068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СТАНДАРТНЫЙ </a:t>
            </a:r>
          </a:p>
          <a:p>
            <a:pPr defTabSz="534988"/>
            <a:r>
              <a:rPr lang="ru-RU" sz="12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НАЛОГ НА ИМУЩЕСТВО</a:t>
            </a:r>
            <a:endParaRPr lang="ru-RU" sz="1200" dirty="0">
              <a:solidFill>
                <a:schemeClr val="bg1"/>
              </a:solidFill>
              <a:latin typeface="Helvetica Neue"/>
              <a:ea typeface="Helvetica Neue"/>
              <a:cs typeface="Helvetica Neue"/>
            </a:endParaRPr>
          </a:p>
        </p:txBody>
      </p:sp>
      <p:graphicFrame>
        <p:nvGraphicFramePr>
          <p:cNvPr id="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577409"/>
              </p:ext>
            </p:extLst>
          </p:nvPr>
        </p:nvGraphicFramePr>
        <p:xfrm>
          <a:off x="976706" y="1556792"/>
          <a:ext cx="3676553" cy="330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0" name="Group 105"/>
          <p:cNvGrpSpPr/>
          <p:nvPr/>
        </p:nvGrpSpPr>
        <p:grpSpPr>
          <a:xfrm>
            <a:off x="1005281" y="1537742"/>
            <a:ext cx="1149015" cy="3228114"/>
            <a:chOff x="4500267" y="1805848"/>
            <a:chExt cx="1068072" cy="3228114"/>
          </a:xfrm>
        </p:grpSpPr>
        <p:graphicFrame>
          <p:nvGraphicFramePr>
            <p:cNvPr id="105" name="Диаграмма 1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02577409"/>
                </p:ext>
              </p:extLst>
            </p:nvPr>
          </p:nvGraphicFramePr>
          <p:xfrm>
            <a:off x="4544955" y="1805848"/>
            <a:ext cx="1023384" cy="32281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3" name="Прямоугольник 37"/>
            <p:cNvSpPr>
              <a:spLocks noChangeArrowheads="1"/>
            </p:cNvSpPr>
            <p:nvPr/>
          </p:nvSpPr>
          <p:spPr bwMode="auto">
            <a:xfrm>
              <a:off x="4500267" y="3263661"/>
              <a:ext cx="106331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defTabSz="534988"/>
              <a:r>
                <a:rPr lang="ru-RU" sz="900" dirty="0" smtClean="0">
                  <a:solidFill>
                    <a:schemeClr val="bg1"/>
                  </a:solidFill>
                  <a:latin typeface="Helvetica Neue"/>
                  <a:ea typeface="Helvetica Neue"/>
                  <a:cs typeface="Helvetica Neue"/>
                </a:rPr>
                <a:t>АМОРТИЗАЦИЯ В ЛИЗИНГЕ</a:t>
              </a:r>
              <a:endParaRPr lang="ru-RU" sz="900" dirty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</p:grpSp>
      <p:sp>
        <p:nvSpPr>
          <p:cNvPr id="32" name="Прямоугольник 37"/>
          <p:cNvSpPr>
            <a:spLocks noChangeArrowheads="1"/>
          </p:cNvSpPr>
          <p:nvPr/>
        </p:nvSpPr>
        <p:spPr bwMode="auto">
          <a:xfrm>
            <a:off x="2164690" y="2233879"/>
            <a:ext cx="22287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34988"/>
            <a:r>
              <a:rPr lang="ru-RU" sz="1200" b="1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БАЗА ПО НАЛОГУ НА ПРИБЫЛЬ</a:t>
            </a:r>
            <a:endParaRPr lang="ru-RU" sz="1200" b="1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9" name="Прямоугольник 37"/>
          <p:cNvSpPr>
            <a:spLocks noChangeArrowheads="1"/>
          </p:cNvSpPr>
          <p:nvPr/>
        </p:nvSpPr>
        <p:spPr bwMode="auto">
          <a:xfrm>
            <a:off x="2547289" y="2979389"/>
            <a:ext cx="17451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34988"/>
            <a:r>
              <a:rPr lang="ru-RU" sz="1200" b="1" dirty="0" smtClean="0">
                <a:solidFill>
                  <a:srgbClr val="00B050"/>
                </a:solidFill>
                <a:latin typeface="Helvetica Neue"/>
                <a:ea typeface="Helvetica Neue"/>
                <a:cs typeface="Helvetica Neue"/>
              </a:rPr>
              <a:t>УМЕНЬШЕНИЕ НАЛОГА НА ПРИБЫЛЬ</a:t>
            </a:r>
            <a:endParaRPr lang="ru-RU" sz="1200" b="1" dirty="0">
              <a:solidFill>
                <a:srgbClr val="00B05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4" name="Right Brace 33"/>
          <p:cNvSpPr/>
          <p:nvPr/>
        </p:nvSpPr>
        <p:spPr>
          <a:xfrm>
            <a:off x="2247900" y="2860133"/>
            <a:ext cx="171450" cy="738638"/>
          </a:xfrm>
          <a:prstGeom prst="rightBrac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37"/>
          <p:cNvSpPr>
            <a:spLocks noChangeArrowheads="1"/>
          </p:cNvSpPr>
          <p:nvPr/>
        </p:nvSpPr>
        <p:spPr bwMode="auto">
          <a:xfrm>
            <a:off x="2030383" y="3671888"/>
            <a:ext cx="219431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ОБЫЧНАЯ АМОРТИЗАЦИЯ</a:t>
            </a:r>
            <a:endParaRPr lang="ru-RU" sz="1200" dirty="0">
              <a:solidFill>
                <a:schemeClr val="bg1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2145318" y="2216066"/>
            <a:ext cx="1444" cy="141184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898938" y="2237466"/>
            <a:ext cx="0" cy="59336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37"/>
          <p:cNvSpPr>
            <a:spLocks noChangeArrowheads="1"/>
          </p:cNvSpPr>
          <p:nvPr/>
        </p:nvSpPr>
        <p:spPr bwMode="auto">
          <a:xfrm rot="21088543">
            <a:off x="1774063" y="1839834"/>
            <a:ext cx="18402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latin typeface="Helvetica Neue"/>
                <a:ea typeface="Helvetica Neue"/>
                <a:cs typeface="Helvetica Neue"/>
              </a:rPr>
              <a:t>ВЫРУЧКА КОМПАНИИ</a:t>
            </a:r>
            <a:endParaRPr lang="ru-RU" sz="1200" dirty="0"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620838" y="6087175"/>
            <a:ext cx="758733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8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* Модель сравнения денежных потоков  при экономии  на налогах за счет использования лизинга  можно получить у представителя  ООО «РБ ЛИЗИНГ» </a:t>
            </a:r>
            <a:endParaRPr kumimoji="0" lang="ru-RU" sz="11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  <p:sp>
        <p:nvSpPr>
          <p:cNvPr id="94" name="Прямоугольник 77"/>
          <p:cNvSpPr>
            <a:spLocks noChangeArrowheads="1"/>
          </p:cNvSpPr>
          <p:nvPr/>
        </p:nvSpPr>
        <p:spPr bwMode="auto">
          <a:xfrm>
            <a:off x="6826380" y="4765856"/>
            <a:ext cx="17451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Дисконтированная экономия лизинга в сравнении с кредитом при той же ставке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prstClr val="white"/>
                </a:solidFill>
                <a:latin typeface="Helvetica Neue"/>
                <a:cs typeface="Helvetica Neue"/>
              </a:rPr>
              <a:t>8</a:t>
            </a:r>
            <a:endParaRPr lang="ru-RU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391" name="Прямоугольник 39"/>
          <p:cNvSpPr>
            <a:spLocks noChangeArrowheads="1"/>
          </p:cNvSpPr>
          <p:nvPr/>
        </p:nvSpPr>
        <p:spPr bwMode="auto">
          <a:xfrm>
            <a:off x="1011238" y="55563"/>
            <a:ext cx="78835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ВОЗВРАТНЫЙ ЛИЗИНГ – </a:t>
            </a:r>
            <a:r>
              <a:rPr lang="ru-RU" sz="16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ИНСТРУМЕНТ ОТМЕНЫ НАЛОГА НА ИМУЩЕСТВО</a:t>
            </a: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598872" y="3641959"/>
            <a:ext cx="3281363" cy="712787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defTabSz="534988"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ВОЗВРАТНЫЙ ЛИЗИНГ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– разновидность финансового лизинга, при котором лизингополучатель выступает одновременно и как продавец (поставщик) предмета лизинга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.</a:t>
            </a:r>
          </a:p>
          <a:p>
            <a:pPr algn="just" defTabSz="534988">
              <a:defRPr/>
            </a:pPr>
            <a:endParaRPr lang="ru-RU" sz="900" dirty="0" smtClean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Особую привлекательность возвратный лизинг приобрел с 2013 года после отмены налога на имущество на большинство объектов движимого имущества (приобретенного после 1 января 2013 г.).  В этом случае реализация сделки лизинга позволяет исключить из под налогообложения активы лизингополучателя, приобретенные и поставленные  на баланс до 2013 года, предоставляя ему дополнительную финансовую экономию. </a:t>
            </a:r>
          </a:p>
          <a:p>
            <a:pPr algn="just" defTabSz="534988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5611572" y="1340232"/>
            <a:ext cx="3119517" cy="1939959"/>
            <a:chOff x="1647349" y="1490494"/>
            <a:chExt cx="3120601" cy="1940286"/>
          </a:xfrm>
        </p:grpSpPr>
        <p:grpSp>
          <p:nvGrpSpPr>
            <p:cNvPr id="3" name="Группа 91"/>
            <p:cNvGrpSpPr>
              <a:grpSpLocks noChangeAspect="1"/>
            </p:cNvGrpSpPr>
            <p:nvPr/>
          </p:nvGrpSpPr>
          <p:grpSpPr bwMode="auto">
            <a:xfrm>
              <a:off x="3033062" y="1490494"/>
              <a:ext cx="323997" cy="442266"/>
              <a:chOff x="630022" y="2232748"/>
              <a:chExt cx="697294" cy="951826"/>
            </a:xfrm>
          </p:grpSpPr>
          <p:sp>
            <p:nvSpPr>
              <p:cNvPr id="93" name="Прямоугольник 92"/>
              <p:cNvSpPr>
                <a:spLocks noChangeAspect="1"/>
              </p:cNvSpPr>
              <p:nvPr/>
            </p:nvSpPr>
            <p:spPr>
              <a:xfrm>
                <a:off x="631607" y="2232748"/>
                <a:ext cx="697221" cy="721013"/>
              </a:xfrm>
              <a:prstGeom prst="rect">
                <a:avLst/>
              </a:prstGeom>
              <a:solidFill>
                <a:srgbClr val="E60028"/>
              </a:solidFill>
              <a:ln w="381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900">
                  <a:solidFill>
                    <a:prstClr val="white"/>
                  </a:solidFill>
                </a:endParaRPr>
              </a:p>
            </p:txBody>
          </p:sp>
          <p:sp>
            <p:nvSpPr>
              <p:cNvPr id="144433" name="TextBox 93"/>
              <p:cNvSpPr txBox="1">
                <a:spLocks noChangeArrowheads="1"/>
              </p:cNvSpPr>
              <p:nvPr/>
            </p:nvSpPr>
            <p:spPr bwMode="auto">
              <a:xfrm>
                <a:off x="651209" y="2953742"/>
                <a:ext cx="659155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534988"/>
                <a:r>
                  <a:rPr lang="ru-RU" sz="900" dirty="0">
                    <a:solidFill>
                      <a:srgbClr val="404040"/>
                    </a:solidFill>
                    <a:latin typeface="Helvetica Neue"/>
                    <a:ea typeface="Helvetica Neue"/>
                    <a:cs typeface="Helvetica Neue"/>
                  </a:rPr>
                  <a:t>КЛИЕНТ</a:t>
                </a:r>
              </a:p>
            </p:txBody>
          </p:sp>
          <p:pic>
            <p:nvPicPr>
              <p:cNvPr id="144434" name="Изображение 94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701334" y="2304633"/>
                <a:ext cx="539996" cy="5399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Группа 5"/>
            <p:cNvGrpSpPr>
              <a:grpSpLocks/>
            </p:cNvGrpSpPr>
            <p:nvPr/>
          </p:nvGrpSpPr>
          <p:grpSpPr bwMode="auto">
            <a:xfrm rot="-2612567">
              <a:off x="2157542" y="1873773"/>
              <a:ext cx="877259" cy="813770"/>
              <a:chOff x="-1437042" y="3238742"/>
              <a:chExt cx="877259" cy="813770"/>
            </a:xfrm>
          </p:grpSpPr>
          <p:cxnSp>
            <p:nvCxnSpPr>
              <p:cNvPr id="100" name="Straight Connector 82"/>
              <p:cNvCxnSpPr/>
              <p:nvPr/>
            </p:nvCxnSpPr>
            <p:spPr>
              <a:xfrm rot="10800000" flipH="1">
                <a:off x="-1429104" y="3581349"/>
                <a:ext cx="830551" cy="0"/>
              </a:xfrm>
              <a:prstGeom prst="line">
                <a:avLst/>
              </a:prstGeom>
              <a:solidFill>
                <a:srgbClr val="295B89"/>
              </a:solidFill>
              <a:ln w="3175" cmpd="sng">
                <a:solidFill>
                  <a:schemeClr val="tx1">
                    <a:lumMod val="75000"/>
                    <a:lumOff val="25000"/>
                  </a:schemeClr>
                </a:solidFill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82"/>
              <p:cNvCxnSpPr/>
              <p:nvPr/>
            </p:nvCxnSpPr>
            <p:spPr>
              <a:xfrm rot="10800000" flipH="1">
                <a:off x="-1427833" y="3696762"/>
                <a:ext cx="830552" cy="1588"/>
              </a:xfrm>
              <a:prstGeom prst="line">
                <a:avLst/>
              </a:prstGeom>
              <a:solidFill>
                <a:srgbClr val="295B89"/>
              </a:solidFill>
              <a:ln w="3175" cmpd="sng">
                <a:solidFill>
                  <a:srgbClr val="E60028"/>
                </a:solidFill>
                <a:headEnd type="non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430" name="TextBox 97"/>
              <p:cNvSpPr txBox="1">
                <a:spLocks noChangeArrowheads="1"/>
              </p:cNvSpPr>
              <p:nvPr/>
            </p:nvSpPr>
            <p:spPr bwMode="auto">
              <a:xfrm>
                <a:off x="-1424122" y="3238742"/>
                <a:ext cx="86433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534988"/>
                <a:r>
                  <a:rPr lang="ru-RU" sz="800" dirty="0">
                    <a:solidFill>
                      <a:srgbClr val="404040"/>
                    </a:solidFill>
                    <a:latin typeface="Helvetica Neue"/>
                    <a:ea typeface="Helvetica Neue"/>
                    <a:cs typeface="Helvetica Neue"/>
                  </a:rPr>
                  <a:t>ПРОДАЖА </a:t>
                </a:r>
              </a:p>
              <a:p>
                <a:pPr algn="ctr" defTabSz="534988"/>
                <a:r>
                  <a:rPr lang="ru-RU" sz="800" dirty="0">
                    <a:solidFill>
                      <a:srgbClr val="404040"/>
                    </a:solidFill>
                    <a:latin typeface="Helvetica Neue"/>
                    <a:ea typeface="Helvetica Neue"/>
                    <a:cs typeface="Helvetica Neue"/>
                  </a:rPr>
                  <a:t>ИМУЩЕСТВА</a:t>
                </a:r>
              </a:p>
            </p:txBody>
          </p:sp>
          <p:sp>
            <p:nvSpPr>
              <p:cNvPr id="144431" name="TextBox 98"/>
              <p:cNvSpPr txBox="1">
                <a:spLocks noChangeArrowheads="1"/>
              </p:cNvSpPr>
              <p:nvPr/>
            </p:nvSpPr>
            <p:spPr bwMode="auto">
              <a:xfrm>
                <a:off x="-1437042" y="3713958"/>
                <a:ext cx="825867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534988"/>
                <a:r>
                  <a:rPr lang="ru-RU" sz="800" dirty="0">
                    <a:solidFill>
                      <a:srgbClr val="E60028"/>
                    </a:solidFill>
                    <a:latin typeface="Helvetica Neue"/>
                    <a:ea typeface="Helvetica Neue"/>
                    <a:cs typeface="Helvetica Neue"/>
                  </a:rPr>
                  <a:t>ПЕРЕДАЧА В </a:t>
                </a:r>
              </a:p>
              <a:p>
                <a:pPr algn="ctr" defTabSz="534988"/>
                <a:r>
                  <a:rPr lang="ru-RU" sz="800" dirty="0">
                    <a:solidFill>
                      <a:srgbClr val="E60028"/>
                    </a:solidFill>
                    <a:latin typeface="Helvetica Neue"/>
                    <a:ea typeface="Helvetica Neue"/>
                    <a:cs typeface="Helvetica Neue"/>
                  </a:rPr>
                  <a:t>ЛИЗИНГ</a:t>
                </a:r>
              </a:p>
            </p:txBody>
          </p:sp>
        </p:grpSp>
        <p:grpSp>
          <p:nvGrpSpPr>
            <p:cNvPr id="5" name="Группа 101"/>
            <p:cNvGrpSpPr>
              <a:grpSpLocks noChangeAspect="1"/>
            </p:cNvGrpSpPr>
            <p:nvPr/>
          </p:nvGrpSpPr>
          <p:grpSpPr bwMode="auto">
            <a:xfrm>
              <a:off x="1841988" y="2688795"/>
              <a:ext cx="359997" cy="366172"/>
              <a:chOff x="16666755" y="2391096"/>
              <a:chExt cx="1800523" cy="1814824"/>
            </a:xfrm>
          </p:grpSpPr>
          <p:sp>
            <p:nvSpPr>
              <p:cNvPr id="103" name="Прямоугольник 102"/>
              <p:cNvSpPr/>
              <p:nvPr/>
            </p:nvSpPr>
            <p:spPr>
              <a:xfrm>
                <a:off x="16670612" y="2393391"/>
                <a:ext cx="1795034" cy="904973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104" name="Прямоугольник 103"/>
              <p:cNvSpPr/>
              <p:nvPr/>
            </p:nvSpPr>
            <p:spPr>
              <a:xfrm>
                <a:off x="16670612" y="3298364"/>
                <a:ext cx="1795034" cy="90496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105" name="Прямая соединительная линия 104"/>
              <p:cNvCxnSpPr/>
              <p:nvPr/>
            </p:nvCxnSpPr>
            <p:spPr>
              <a:xfrm>
                <a:off x="16948602" y="3298364"/>
                <a:ext cx="1239050" cy="0"/>
              </a:xfrm>
              <a:prstGeom prst="line">
                <a:avLst/>
              </a:prstGeom>
              <a:ln w="381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Группа 105"/>
            <p:cNvGrpSpPr>
              <a:grpSpLocks noChangeAspect="1"/>
            </p:cNvGrpSpPr>
            <p:nvPr/>
          </p:nvGrpSpPr>
          <p:grpSpPr bwMode="auto">
            <a:xfrm>
              <a:off x="4193378" y="2692763"/>
              <a:ext cx="359997" cy="366172"/>
              <a:chOff x="16666755" y="2391096"/>
              <a:chExt cx="1800523" cy="1814824"/>
            </a:xfrm>
          </p:grpSpPr>
          <p:sp>
            <p:nvSpPr>
              <p:cNvPr id="107" name="Прямоугольник 106"/>
              <p:cNvSpPr/>
              <p:nvPr/>
            </p:nvSpPr>
            <p:spPr>
              <a:xfrm>
                <a:off x="16665239" y="2389465"/>
                <a:ext cx="1802975" cy="912840"/>
              </a:xfrm>
              <a:prstGeom prst="rect">
                <a:avLst/>
              </a:prstGeom>
              <a:solidFill>
                <a:srgbClr val="E6002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sp>
            <p:nvSpPr>
              <p:cNvPr id="108" name="Прямоугольник 107"/>
              <p:cNvSpPr/>
              <p:nvPr/>
            </p:nvSpPr>
            <p:spPr>
              <a:xfrm>
                <a:off x="16665239" y="3302305"/>
                <a:ext cx="1802975" cy="90497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36433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900" dirty="0">
                  <a:solidFill>
                    <a:prstClr val="white"/>
                  </a:solidFill>
                  <a:latin typeface="Helvetica Neue"/>
                  <a:cs typeface="Helvetica Neue"/>
                </a:endParaRPr>
              </a:p>
            </p:txBody>
          </p:sp>
          <p:cxnSp>
            <p:nvCxnSpPr>
              <p:cNvPr id="109" name="Прямая соединительная линия 108"/>
              <p:cNvCxnSpPr/>
              <p:nvPr/>
            </p:nvCxnSpPr>
            <p:spPr>
              <a:xfrm>
                <a:off x="16943229" y="3302305"/>
                <a:ext cx="1246995" cy="0"/>
              </a:xfrm>
              <a:prstGeom prst="line">
                <a:avLst/>
              </a:prstGeom>
              <a:ln w="38100" cmpd="sng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1" name="Straight Connector 82"/>
            <p:cNvCxnSpPr/>
            <p:nvPr/>
          </p:nvCxnSpPr>
          <p:spPr>
            <a:xfrm flipH="1" flipV="1">
              <a:off x="2219127" y="2871852"/>
              <a:ext cx="1943775" cy="0"/>
            </a:xfrm>
            <a:prstGeom prst="line">
              <a:avLst/>
            </a:prstGeom>
            <a:solidFill>
              <a:srgbClr val="295B89"/>
            </a:solidFill>
            <a:ln w="3175" cmpd="sng">
              <a:solidFill>
                <a:srgbClr val="E60028"/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419" name="TextBox 111"/>
            <p:cNvSpPr txBox="1">
              <a:spLocks noChangeArrowheads="1"/>
            </p:cNvSpPr>
            <p:nvPr/>
          </p:nvSpPr>
          <p:spPr bwMode="auto">
            <a:xfrm>
              <a:off x="2878387" y="2639855"/>
              <a:ext cx="646331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534988"/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КРЕДИТ</a:t>
              </a:r>
            </a:p>
          </p:txBody>
        </p:sp>
        <p:sp>
          <p:nvSpPr>
            <p:cNvPr id="144420" name="TextBox 112"/>
            <p:cNvSpPr txBox="1">
              <a:spLocks noChangeArrowheads="1"/>
            </p:cNvSpPr>
            <p:nvPr/>
          </p:nvSpPr>
          <p:spPr bwMode="auto">
            <a:xfrm>
              <a:off x="1647349" y="3061448"/>
              <a:ext cx="7617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РОСБАНК </a:t>
              </a: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Лизинг</a:t>
              </a:r>
            </a:p>
          </p:txBody>
        </p:sp>
        <p:sp>
          <p:nvSpPr>
            <p:cNvPr id="144421" name="TextBox 113"/>
            <p:cNvSpPr txBox="1">
              <a:spLocks noChangeArrowheads="1"/>
            </p:cNvSpPr>
            <p:nvPr/>
          </p:nvSpPr>
          <p:spPr bwMode="auto">
            <a:xfrm>
              <a:off x="4006203" y="3079212"/>
              <a:ext cx="76174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РОСБАНК </a:t>
              </a:r>
            </a:p>
          </p:txBody>
        </p:sp>
      </p:grpSp>
      <p:pic>
        <p:nvPicPr>
          <p:cNvPr id="144412" name="Picture 109" descr="Логотип - Рус - Цве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8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577409"/>
              </p:ext>
            </p:extLst>
          </p:nvPr>
        </p:nvGraphicFramePr>
        <p:xfrm>
          <a:off x="662204" y="1532431"/>
          <a:ext cx="3933728" cy="330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Rectangle 58"/>
          <p:cNvSpPr/>
          <p:nvPr/>
        </p:nvSpPr>
        <p:spPr>
          <a:xfrm>
            <a:off x="4409316" y="3924526"/>
            <a:ext cx="49725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Helvetica Neue"/>
                <a:ea typeface="Helvetica Neue"/>
                <a:cs typeface="Helvetica Neue"/>
              </a:rPr>
              <a:t>годы</a:t>
            </a:r>
            <a:endParaRPr lang="ru-RU" sz="1050" dirty="0"/>
          </a:p>
        </p:txBody>
      </p:sp>
      <p:sp>
        <p:nvSpPr>
          <p:cNvPr id="67" name="Прямоугольник 77"/>
          <p:cNvSpPr/>
          <p:nvPr/>
        </p:nvSpPr>
        <p:spPr bwMode="auto">
          <a:xfrm>
            <a:off x="599473" y="4450941"/>
            <a:ext cx="3690544" cy="1597038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buClr>
                <a:srgbClr val="E60028"/>
              </a:buClr>
              <a:buSzPct val="120000"/>
              <a:defRPr/>
            </a:pPr>
            <a:r>
              <a:rPr lang="ru-RU" sz="1600" dirty="0" smtClean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экономит </a:t>
            </a: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defRPr/>
            </a:pPr>
            <a:endParaRPr lang="ru-RU" sz="16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69" name="Прямая соединительная линия 72"/>
          <p:cNvCxnSpPr>
            <a:cxnSpLocks noChangeAspect="1"/>
          </p:cNvCxnSpPr>
          <p:nvPr/>
        </p:nvCxnSpPr>
        <p:spPr bwMode="auto">
          <a:xfrm>
            <a:off x="929041" y="4822512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3"/>
          <p:cNvCxnSpPr>
            <a:cxnSpLocks noChangeAspect="1"/>
          </p:cNvCxnSpPr>
          <p:nvPr/>
        </p:nvCxnSpPr>
        <p:spPr bwMode="auto">
          <a:xfrm>
            <a:off x="929041" y="5424224"/>
            <a:ext cx="3059113" cy="0"/>
          </a:xfrm>
          <a:prstGeom prst="line">
            <a:avLst/>
          </a:prstGeom>
          <a:ln w="3175" cmpd="sng">
            <a:solidFill>
              <a:schemeClr val="tx1">
                <a:lumMod val="95000"/>
                <a:lumOff val="5000"/>
              </a:schemeClr>
            </a:solidFill>
            <a:prstDash val="dot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7"/>
          <p:cNvSpPr>
            <a:spLocks noChangeArrowheads="1"/>
          </p:cNvSpPr>
          <p:nvPr/>
        </p:nvSpPr>
        <p:spPr bwMode="auto">
          <a:xfrm>
            <a:off x="1079226" y="4935309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Стоимость актива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6" name="Прямоугольник 77"/>
          <p:cNvSpPr>
            <a:spLocks noChangeArrowheads="1"/>
          </p:cNvSpPr>
          <p:nvPr/>
        </p:nvSpPr>
        <p:spPr bwMode="auto">
          <a:xfrm>
            <a:off x="1095707" y="5488478"/>
            <a:ext cx="781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100 млн. руб.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77" name="TextBox 233"/>
          <p:cNvSpPr txBox="1">
            <a:spLocks noChangeArrowheads="1"/>
          </p:cNvSpPr>
          <p:nvPr/>
        </p:nvSpPr>
        <p:spPr bwMode="auto">
          <a:xfrm>
            <a:off x="1933134" y="5573465"/>
            <a:ext cx="11400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7,5 млн. </a:t>
            </a:r>
            <a:r>
              <a:rPr lang="en-US" sz="1200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RUR</a:t>
            </a:r>
            <a:endParaRPr lang="ru-RU" sz="1200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78" name="Прямая соединительная линия 71"/>
          <p:cNvCxnSpPr>
            <a:cxnSpLocks noChangeAspect="1"/>
          </p:cNvCxnSpPr>
          <p:nvPr/>
        </p:nvCxnSpPr>
        <p:spPr bwMode="auto">
          <a:xfrm>
            <a:off x="923038" y="6041670"/>
            <a:ext cx="3059113" cy="0"/>
          </a:xfrm>
          <a:prstGeom prst="line">
            <a:avLst/>
          </a:prstGeom>
          <a:ln w="3175" cmpd="sng">
            <a:solidFill>
              <a:srgbClr val="E60028"/>
            </a:solidFill>
            <a:prstDash val="solid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1"/>
          <p:cNvGrpSpPr>
            <a:grpSpLocks noChangeAspect="1"/>
          </p:cNvGrpSpPr>
          <p:nvPr/>
        </p:nvGrpSpPr>
        <p:grpSpPr>
          <a:xfrm>
            <a:off x="3507258" y="5558918"/>
            <a:ext cx="359994" cy="253224"/>
            <a:chOff x="0" y="0"/>
            <a:chExt cx="1148007" cy="1754877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8" name="Group 169"/>
            <p:cNvGrpSpPr/>
            <p:nvPr/>
          </p:nvGrpSpPr>
          <p:grpSpPr>
            <a:xfrm>
              <a:off x="28941" y="1455970"/>
              <a:ext cx="1061184" cy="298908"/>
              <a:chOff x="0" y="0"/>
              <a:chExt cx="1061182" cy="298907"/>
            </a:xfrm>
            <a:grpFill/>
          </p:grpSpPr>
          <p:sp>
            <p:nvSpPr>
              <p:cNvPr id="112" name="Shape 167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13" name="Shape 168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9" name="Group 172"/>
            <p:cNvGrpSpPr/>
            <p:nvPr/>
          </p:nvGrpSpPr>
          <p:grpSpPr>
            <a:xfrm>
              <a:off x="28941" y="1253484"/>
              <a:ext cx="1061184" cy="298908"/>
              <a:chOff x="0" y="0"/>
              <a:chExt cx="1061182" cy="298907"/>
            </a:xfrm>
            <a:grpFill/>
          </p:grpSpPr>
          <p:sp>
            <p:nvSpPr>
              <p:cNvPr id="106" name="Shape 170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10" name="Shape 171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0" name="Group 175"/>
            <p:cNvGrpSpPr/>
            <p:nvPr/>
          </p:nvGrpSpPr>
          <p:grpSpPr>
            <a:xfrm>
              <a:off x="28941" y="1060640"/>
              <a:ext cx="1061184" cy="298908"/>
              <a:chOff x="0" y="0"/>
              <a:chExt cx="1061182" cy="298907"/>
            </a:xfrm>
            <a:grpFill/>
          </p:grpSpPr>
          <p:sp>
            <p:nvSpPr>
              <p:cNvPr id="99" name="Shape 173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02" name="Shape 174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1" name="Group 178"/>
            <p:cNvGrpSpPr/>
            <p:nvPr/>
          </p:nvGrpSpPr>
          <p:grpSpPr>
            <a:xfrm>
              <a:off x="28941" y="848512"/>
              <a:ext cx="1061184" cy="298908"/>
              <a:chOff x="0" y="0"/>
              <a:chExt cx="1061182" cy="298907"/>
            </a:xfrm>
            <a:grpFill/>
          </p:grpSpPr>
          <p:sp>
            <p:nvSpPr>
              <p:cNvPr id="97" name="Shape 176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98" name="Shape 177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2" name="Group 181"/>
            <p:cNvGrpSpPr/>
            <p:nvPr/>
          </p:nvGrpSpPr>
          <p:grpSpPr>
            <a:xfrm>
              <a:off x="0" y="626741"/>
              <a:ext cx="1061183" cy="298909"/>
              <a:chOff x="0" y="0"/>
              <a:chExt cx="1061182" cy="298907"/>
            </a:xfrm>
            <a:grpFill/>
          </p:grpSpPr>
          <p:sp>
            <p:nvSpPr>
              <p:cNvPr id="95" name="Shape 179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96" name="Shape 180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3" name="Group 184"/>
            <p:cNvGrpSpPr/>
            <p:nvPr/>
          </p:nvGrpSpPr>
          <p:grpSpPr>
            <a:xfrm>
              <a:off x="86824" y="424256"/>
              <a:ext cx="1061184" cy="298908"/>
              <a:chOff x="0" y="0"/>
              <a:chExt cx="1061182" cy="298907"/>
            </a:xfrm>
            <a:grpFill/>
          </p:grpSpPr>
          <p:sp>
            <p:nvSpPr>
              <p:cNvPr id="92" name="Shape 182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94" name="Shape 183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4" name="Group 187"/>
            <p:cNvGrpSpPr/>
            <p:nvPr/>
          </p:nvGrpSpPr>
          <p:grpSpPr>
            <a:xfrm>
              <a:off x="28941" y="202485"/>
              <a:ext cx="1061184" cy="298909"/>
              <a:chOff x="0" y="0"/>
              <a:chExt cx="1061182" cy="298907"/>
            </a:xfrm>
            <a:grpFill/>
          </p:grpSpPr>
          <p:sp>
            <p:nvSpPr>
              <p:cNvPr id="90" name="Shape 185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91" name="Shape 186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15" name="Group 190"/>
            <p:cNvGrpSpPr/>
            <p:nvPr/>
          </p:nvGrpSpPr>
          <p:grpSpPr>
            <a:xfrm>
              <a:off x="28941" y="0"/>
              <a:ext cx="1061184" cy="298908"/>
              <a:chOff x="0" y="0"/>
              <a:chExt cx="1061182" cy="298907"/>
            </a:xfrm>
            <a:grpFill/>
          </p:grpSpPr>
          <p:sp>
            <p:nvSpPr>
              <p:cNvPr id="88" name="Shape 188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10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10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89" name="Shape 189"/>
              <p:cNvSpPr/>
              <p:nvPr/>
            </p:nvSpPr>
            <p:spPr>
              <a:xfrm>
                <a:off x="0" y="0"/>
                <a:ext cx="1061176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</p:grpSp>
      <p:sp>
        <p:nvSpPr>
          <p:cNvPr id="115" name="Прямоугольник 37"/>
          <p:cNvSpPr>
            <a:spLocks noChangeArrowheads="1"/>
          </p:cNvSpPr>
          <p:nvPr/>
        </p:nvSpPr>
        <p:spPr bwMode="auto">
          <a:xfrm>
            <a:off x="710911" y="2906080"/>
            <a:ext cx="108012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КОМПАНИЯ</a:t>
            </a:r>
          </a:p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ПЛАТИТ</a:t>
            </a:r>
          </a:p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НАЛОГ </a:t>
            </a:r>
          </a:p>
          <a:p>
            <a:pPr defTabSz="534988"/>
            <a:r>
              <a:rPr lang="ru-RU" sz="10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НА ИМУЩЕСТВО</a:t>
            </a:r>
          </a:p>
        </p:txBody>
      </p:sp>
      <p:sp>
        <p:nvSpPr>
          <p:cNvPr id="122" name="Right Triangle 121"/>
          <p:cNvSpPr/>
          <p:nvPr/>
        </p:nvSpPr>
        <p:spPr>
          <a:xfrm>
            <a:off x="1657259" y="2506596"/>
            <a:ext cx="2888136" cy="1417930"/>
          </a:xfrm>
          <a:prstGeom prst="rtTriangl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37"/>
          <p:cNvSpPr>
            <a:spLocks noChangeArrowheads="1"/>
          </p:cNvSpPr>
          <p:nvPr/>
        </p:nvSpPr>
        <p:spPr bwMode="auto">
          <a:xfrm>
            <a:off x="1860421" y="3383133"/>
            <a:ext cx="10838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ЭКОНОМИЯ</a:t>
            </a:r>
            <a:endParaRPr lang="ru-RU" sz="1200" dirty="0">
              <a:solidFill>
                <a:schemeClr val="bg1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130" name="Прямая соединительная линия 72"/>
          <p:cNvCxnSpPr>
            <a:cxnSpLocks noChangeAspect="1"/>
          </p:cNvCxnSpPr>
          <p:nvPr/>
        </p:nvCxnSpPr>
        <p:spPr bwMode="auto">
          <a:xfrm>
            <a:off x="1657260" y="1882416"/>
            <a:ext cx="0" cy="2376519"/>
          </a:xfrm>
          <a:prstGeom prst="line">
            <a:avLst/>
          </a:prstGeom>
          <a:ln w="41275" cmpd="sng">
            <a:solidFill>
              <a:srgbClr val="FF0000"/>
            </a:solidFill>
            <a:prstDash val="sysDash"/>
            <a:headEnd type="oval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37"/>
          <p:cNvSpPr>
            <a:spLocks noChangeArrowheads="1"/>
          </p:cNvSpPr>
          <p:nvPr/>
        </p:nvSpPr>
        <p:spPr bwMode="auto">
          <a:xfrm>
            <a:off x="1707796" y="1880414"/>
            <a:ext cx="2228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534988"/>
            <a:r>
              <a:rPr lang="ru-RU" sz="1200" b="1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ВОЗВРАТНЫЙ ЛИЗИНГ</a:t>
            </a:r>
            <a:endParaRPr lang="ru-RU" sz="1200" b="1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133" name="Straight Arrow Connector 132"/>
          <p:cNvCxnSpPr/>
          <p:nvPr/>
        </p:nvCxnSpPr>
        <p:spPr>
          <a:xfrm flipV="1">
            <a:off x="1657259" y="3613966"/>
            <a:ext cx="2209993" cy="279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210"/>
          <p:cNvGrpSpPr>
            <a:grpSpLocks noChangeAspect="1"/>
          </p:cNvGrpSpPr>
          <p:nvPr/>
        </p:nvGrpSpPr>
        <p:grpSpPr>
          <a:xfrm>
            <a:off x="3055191" y="5626351"/>
            <a:ext cx="359994" cy="181292"/>
            <a:chOff x="0" y="202486"/>
            <a:chExt cx="1157655" cy="1128136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18" name="Group 194"/>
            <p:cNvGrpSpPr/>
            <p:nvPr/>
          </p:nvGrpSpPr>
          <p:grpSpPr>
            <a:xfrm>
              <a:off x="57882" y="1031713"/>
              <a:ext cx="1061184" cy="298909"/>
              <a:chOff x="0" y="0"/>
              <a:chExt cx="1061182" cy="298907"/>
            </a:xfrm>
            <a:grpFill/>
          </p:grpSpPr>
          <p:sp>
            <p:nvSpPr>
              <p:cNvPr id="148" name="Shape 192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49" name="Shape 193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1" name="Group 197"/>
            <p:cNvGrpSpPr/>
            <p:nvPr/>
          </p:nvGrpSpPr>
          <p:grpSpPr>
            <a:xfrm>
              <a:off x="0" y="829227"/>
              <a:ext cx="1061183" cy="298909"/>
              <a:chOff x="0" y="0"/>
              <a:chExt cx="1061182" cy="298907"/>
            </a:xfrm>
            <a:grpFill/>
          </p:grpSpPr>
          <p:sp>
            <p:nvSpPr>
              <p:cNvPr id="146" name="Shape 195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47" name="Shape 196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2" name="Group 200"/>
            <p:cNvGrpSpPr/>
            <p:nvPr/>
          </p:nvGrpSpPr>
          <p:grpSpPr>
            <a:xfrm>
              <a:off x="57882" y="636384"/>
              <a:ext cx="1061184" cy="298908"/>
              <a:chOff x="0" y="0"/>
              <a:chExt cx="1061182" cy="298907"/>
            </a:xfrm>
            <a:grpFill/>
          </p:grpSpPr>
          <p:sp>
            <p:nvSpPr>
              <p:cNvPr id="144" name="Shape 198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45" name="Shape 199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3" name="Group 203"/>
            <p:cNvGrpSpPr/>
            <p:nvPr/>
          </p:nvGrpSpPr>
          <p:grpSpPr>
            <a:xfrm>
              <a:off x="19294" y="424256"/>
              <a:ext cx="1061184" cy="298908"/>
              <a:chOff x="0" y="0"/>
              <a:chExt cx="1061182" cy="298907"/>
            </a:xfrm>
            <a:grpFill/>
          </p:grpSpPr>
          <p:sp>
            <p:nvSpPr>
              <p:cNvPr id="142" name="Shape 201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43" name="Shape 202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  <p:grpSp>
          <p:nvGrpSpPr>
            <p:cNvPr id="24" name="Group 206"/>
            <p:cNvGrpSpPr/>
            <p:nvPr/>
          </p:nvGrpSpPr>
          <p:grpSpPr>
            <a:xfrm>
              <a:off x="96471" y="202486"/>
              <a:ext cx="1061184" cy="298908"/>
              <a:chOff x="0" y="0"/>
              <a:chExt cx="1061182" cy="298907"/>
            </a:xfrm>
            <a:grpFill/>
          </p:grpSpPr>
          <p:sp>
            <p:nvSpPr>
              <p:cNvPr id="140" name="Shape 204"/>
              <p:cNvSpPr/>
              <p:nvPr/>
            </p:nvSpPr>
            <p:spPr>
              <a:xfrm>
                <a:off x="0" y="96296"/>
                <a:ext cx="1061183" cy="20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0682"/>
                    </a:lnTo>
                    <a:cubicBezTo>
                      <a:pt x="21600" y="10682"/>
                      <a:pt x="21600" y="11195"/>
                      <a:pt x="21600" y="11447"/>
                    </a:cubicBezTo>
                    <a:cubicBezTo>
                      <a:pt x="21600" y="12488"/>
                      <a:pt x="21432" y="13495"/>
                      <a:pt x="21121" y="14453"/>
                    </a:cubicBezTo>
                    <a:cubicBezTo>
                      <a:pt x="20998" y="14822"/>
                      <a:pt x="20855" y="15184"/>
                      <a:pt x="20689" y="15537"/>
                    </a:cubicBezTo>
                    <a:cubicBezTo>
                      <a:pt x="20503" y="15931"/>
                      <a:pt x="20291" y="16317"/>
                      <a:pt x="20057" y="16678"/>
                    </a:cubicBezTo>
                    <a:cubicBezTo>
                      <a:pt x="19921" y="16897"/>
                      <a:pt x="19777" y="17098"/>
                      <a:pt x="19626" y="17300"/>
                    </a:cubicBezTo>
                    <a:cubicBezTo>
                      <a:pt x="19428" y="17561"/>
                      <a:pt x="19217" y="17821"/>
                      <a:pt x="18994" y="18056"/>
                    </a:cubicBezTo>
                    <a:cubicBezTo>
                      <a:pt x="18855" y="18215"/>
                      <a:pt x="18709" y="18367"/>
                      <a:pt x="18561" y="18510"/>
                    </a:cubicBezTo>
                    <a:cubicBezTo>
                      <a:pt x="18358" y="18702"/>
                      <a:pt x="18148" y="18896"/>
                      <a:pt x="17929" y="19072"/>
                    </a:cubicBezTo>
                    <a:cubicBezTo>
                      <a:pt x="17788" y="19190"/>
                      <a:pt x="17645" y="19308"/>
                      <a:pt x="17498" y="19408"/>
                    </a:cubicBezTo>
                    <a:cubicBezTo>
                      <a:pt x="17294" y="19568"/>
                      <a:pt x="17083" y="19710"/>
                      <a:pt x="16866" y="19853"/>
                    </a:cubicBezTo>
                    <a:cubicBezTo>
                      <a:pt x="16724" y="19938"/>
                      <a:pt x="16580" y="20029"/>
                      <a:pt x="16433" y="20114"/>
                    </a:cubicBezTo>
                    <a:cubicBezTo>
                      <a:pt x="16228" y="20231"/>
                      <a:pt x="16017" y="20340"/>
                      <a:pt x="15803" y="20449"/>
                    </a:cubicBezTo>
                    <a:cubicBezTo>
                      <a:pt x="15661" y="20517"/>
                      <a:pt x="15516" y="20584"/>
                      <a:pt x="15370" y="20651"/>
                    </a:cubicBezTo>
                    <a:cubicBezTo>
                      <a:pt x="15163" y="20744"/>
                      <a:pt x="14952" y="20827"/>
                      <a:pt x="14738" y="20903"/>
                    </a:cubicBezTo>
                    <a:cubicBezTo>
                      <a:pt x="14596" y="20954"/>
                      <a:pt x="14453" y="21004"/>
                      <a:pt x="14307" y="21054"/>
                    </a:cubicBezTo>
                    <a:cubicBezTo>
                      <a:pt x="14100" y="21121"/>
                      <a:pt x="13889" y="21180"/>
                      <a:pt x="13675" y="21231"/>
                    </a:cubicBezTo>
                    <a:cubicBezTo>
                      <a:pt x="13533" y="21273"/>
                      <a:pt x="13388" y="21306"/>
                      <a:pt x="13243" y="21340"/>
                    </a:cubicBezTo>
                    <a:cubicBezTo>
                      <a:pt x="13034" y="21382"/>
                      <a:pt x="12823" y="21424"/>
                      <a:pt x="12611" y="21457"/>
                    </a:cubicBezTo>
                    <a:cubicBezTo>
                      <a:pt x="12467" y="21483"/>
                      <a:pt x="12323" y="21499"/>
                      <a:pt x="12180" y="21516"/>
                    </a:cubicBezTo>
                    <a:cubicBezTo>
                      <a:pt x="11971" y="21541"/>
                      <a:pt x="11760" y="21566"/>
                      <a:pt x="11548" y="21575"/>
                    </a:cubicBezTo>
                    <a:cubicBezTo>
                      <a:pt x="11404" y="21584"/>
                      <a:pt x="11260" y="21592"/>
                      <a:pt x="11115" y="21592"/>
                    </a:cubicBezTo>
                    <a:cubicBezTo>
                      <a:pt x="11010" y="21600"/>
                      <a:pt x="10905" y="21600"/>
                      <a:pt x="10799" y="21600"/>
                    </a:cubicBezTo>
                    <a:cubicBezTo>
                      <a:pt x="10694" y="21600"/>
                      <a:pt x="10590" y="21600"/>
                      <a:pt x="10485" y="21592"/>
                    </a:cubicBezTo>
                    <a:cubicBezTo>
                      <a:pt x="10339" y="21592"/>
                      <a:pt x="10196" y="21584"/>
                      <a:pt x="10052" y="21575"/>
                    </a:cubicBezTo>
                    <a:cubicBezTo>
                      <a:pt x="9840" y="21566"/>
                      <a:pt x="9629" y="21541"/>
                      <a:pt x="9420" y="21516"/>
                    </a:cubicBezTo>
                    <a:cubicBezTo>
                      <a:pt x="9277" y="21499"/>
                      <a:pt x="9133" y="21483"/>
                      <a:pt x="8989" y="21457"/>
                    </a:cubicBezTo>
                    <a:cubicBezTo>
                      <a:pt x="8777" y="21424"/>
                      <a:pt x="8566" y="21382"/>
                      <a:pt x="8357" y="21340"/>
                    </a:cubicBezTo>
                    <a:cubicBezTo>
                      <a:pt x="8212" y="21306"/>
                      <a:pt x="8068" y="21273"/>
                      <a:pt x="7925" y="21239"/>
                    </a:cubicBezTo>
                    <a:cubicBezTo>
                      <a:pt x="7711" y="21180"/>
                      <a:pt x="7500" y="21121"/>
                      <a:pt x="7293" y="21054"/>
                    </a:cubicBezTo>
                    <a:cubicBezTo>
                      <a:pt x="7147" y="21004"/>
                      <a:pt x="7004" y="20954"/>
                      <a:pt x="6862" y="20903"/>
                    </a:cubicBezTo>
                    <a:cubicBezTo>
                      <a:pt x="6648" y="20827"/>
                      <a:pt x="6437" y="20744"/>
                      <a:pt x="6230" y="20651"/>
                    </a:cubicBezTo>
                    <a:cubicBezTo>
                      <a:pt x="6083" y="20584"/>
                      <a:pt x="5939" y="20517"/>
                      <a:pt x="5797" y="20449"/>
                    </a:cubicBezTo>
                    <a:cubicBezTo>
                      <a:pt x="5582" y="20340"/>
                      <a:pt x="5372" y="20231"/>
                      <a:pt x="5167" y="20114"/>
                    </a:cubicBezTo>
                    <a:cubicBezTo>
                      <a:pt x="5020" y="20029"/>
                      <a:pt x="4876" y="19938"/>
                      <a:pt x="4734" y="19853"/>
                    </a:cubicBezTo>
                    <a:cubicBezTo>
                      <a:pt x="4517" y="19710"/>
                      <a:pt x="4306" y="19568"/>
                      <a:pt x="4102" y="19408"/>
                    </a:cubicBezTo>
                    <a:cubicBezTo>
                      <a:pt x="3955" y="19308"/>
                      <a:pt x="3811" y="19190"/>
                      <a:pt x="3671" y="19072"/>
                    </a:cubicBezTo>
                    <a:cubicBezTo>
                      <a:pt x="3452" y="18896"/>
                      <a:pt x="3242" y="18702"/>
                      <a:pt x="3039" y="18510"/>
                    </a:cubicBezTo>
                    <a:cubicBezTo>
                      <a:pt x="2891" y="18367"/>
                      <a:pt x="2745" y="18215"/>
                      <a:pt x="2606" y="18056"/>
                    </a:cubicBezTo>
                    <a:cubicBezTo>
                      <a:pt x="2383" y="17821"/>
                      <a:pt x="2172" y="17561"/>
                      <a:pt x="1974" y="17300"/>
                    </a:cubicBezTo>
                    <a:cubicBezTo>
                      <a:pt x="1823" y="17098"/>
                      <a:pt x="1679" y="16897"/>
                      <a:pt x="1543" y="16678"/>
                    </a:cubicBezTo>
                    <a:cubicBezTo>
                      <a:pt x="1309" y="16317"/>
                      <a:pt x="1097" y="15931"/>
                      <a:pt x="911" y="15537"/>
                    </a:cubicBezTo>
                    <a:cubicBezTo>
                      <a:pt x="745" y="15184"/>
                      <a:pt x="602" y="14822"/>
                      <a:pt x="479" y="14453"/>
                    </a:cubicBezTo>
                    <a:cubicBezTo>
                      <a:pt x="168" y="13495"/>
                      <a:pt x="0" y="12488"/>
                      <a:pt x="0" y="11447"/>
                    </a:cubicBezTo>
                    <a:cubicBezTo>
                      <a:pt x="0" y="11195"/>
                      <a:pt x="0" y="10682"/>
                      <a:pt x="0" y="10682"/>
                    </a:cubicBezTo>
                    <a:lnTo>
                      <a:pt x="0" y="0"/>
                    </a:lnTo>
                    <a:cubicBezTo>
                      <a:pt x="0" y="882"/>
                      <a:pt x="168" y="1730"/>
                      <a:pt x="479" y="2519"/>
                    </a:cubicBezTo>
                    <a:cubicBezTo>
                      <a:pt x="602" y="2839"/>
                      <a:pt x="745" y="3141"/>
                      <a:pt x="911" y="3443"/>
                    </a:cubicBezTo>
                    <a:cubicBezTo>
                      <a:pt x="1097" y="3771"/>
                      <a:pt x="1309" y="4090"/>
                      <a:pt x="1543" y="4401"/>
                    </a:cubicBezTo>
                    <a:cubicBezTo>
                      <a:pt x="1679" y="4577"/>
                      <a:pt x="1823" y="4754"/>
                      <a:pt x="1974" y="4930"/>
                    </a:cubicBezTo>
                    <a:cubicBezTo>
                      <a:pt x="2172" y="5148"/>
                      <a:pt x="2383" y="5358"/>
                      <a:pt x="2606" y="5560"/>
                    </a:cubicBezTo>
                    <a:cubicBezTo>
                      <a:pt x="2745" y="5694"/>
                      <a:pt x="2891" y="5820"/>
                      <a:pt x="3039" y="5937"/>
                    </a:cubicBezTo>
                    <a:cubicBezTo>
                      <a:pt x="3242" y="6105"/>
                      <a:pt x="3452" y="6265"/>
                      <a:pt x="3671" y="6416"/>
                    </a:cubicBezTo>
                    <a:cubicBezTo>
                      <a:pt x="3811" y="6509"/>
                      <a:pt x="3955" y="6609"/>
                      <a:pt x="4102" y="6701"/>
                    </a:cubicBezTo>
                    <a:cubicBezTo>
                      <a:pt x="4306" y="6828"/>
                      <a:pt x="4517" y="6954"/>
                      <a:pt x="4734" y="7063"/>
                    </a:cubicBezTo>
                    <a:cubicBezTo>
                      <a:pt x="4876" y="7147"/>
                      <a:pt x="5020" y="7214"/>
                      <a:pt x="5167" y="7289"/>
                    </a:cubicBezTo>
                    <a:cubicBezTo>
                      <a:pt x="5372" y="7390"/>
                      <a:pt x="5582" y="7483"/>
                      <a:pt x="5797" y="7575"/>
                    </a:cubicBezTo>
                    <a:cubicBezTo>
                      <a:pt x="5939" y="7626"/>
                      <a:pt x="6083" y="7684"/>
                      <a:pt x="6230" y="7743"/>
                    </a:cubicBezTo>
                    <a:cubicBezTo>
                      <a:pt x="6437" y="7818"/>
                      <a:pt x="6648" y="7886"/>
                      <a:pt x="6862" y="7953"/>
                    </a:cubicBezTo>
                    <a:cubicBezTo>
                      <a:pt x="7004" y="7995"/>
                      <a:pt x="7147" y="8037"/>
                      <a:pt x="7293" y="8079"/>
                    </a:cubicBezTo>
                    <a:cubicBezTo>
                      <a:pt x="7500" y="8137"/>
                      <a:pt x="7711" y="8188"/>
                      <a:pt x="7925" y="8230"/>
                    </a:cubicBezTo>
                    <a:cubicBezTo>
                      <a:pt x="8068" y="8264"/>
                      <a:pt x="8212" y="8297"/>
                      <a:pt x="8357" y="8323"/>
                    </a:cubicBezTo>
                    <a:cubicBezTo>
                      <a:pt x="8566" y="8356"/>
                      <a:pt x="8777" y="8390"/>
                      <a:pt x="8989" y="8424"/>
                    </a:cubicBezTo>
                    <a:cubicBezTo>
                      <a:pt x="9133" y="8440"/>
                      <a:pt x="9277" y="8456"/>
                      <a:pt x="9420" y="8474"/>
                    </a:cubicBezTo>
                    <a:cubicBezTo>
                      <a:pt x="9629" y="8490"/>
                      <a:pt x="9840" y="8507"/>
                      <a:pt x="10052" y="8524"/>
                    </a:cubicBezTo>
                    <a:cubicBezTo>
                      <a:pt x="10196" y="8533"/>
                      <a:pt x="10339" y="8533"/>
                      <a:pt x="10485" y="8533"/>
                    </a:cubicBezTo>
                    <a:cubicBezTo>
                      <a:pt x="10588" y="8541"/>
                      <a:pt x="10694" y="8541"/>
                      <a:pt x="10799" y="8541"/>
                    </a:cubicBezTo>
                    <a:cubicBezTo>
                      <a:pt x="10905" y="8541"/>
                      <a:pt x="11010" y="8541"/>
                      <a:pt x="11115" y="8533"/>
                    </a:cubicBezTo>
                    <a:cubicBezTo>
                      <a:pt x="11260" y="8533"/>
                      <a:pt x="11404" y="8533"/>
                      <a:pt x="11548" y="8524"/>
                    </a:cubicBezTo>
                    <a:cubicBezTo>
                      <a:pt x="11760" y="8507"/>
                      <a:pt x="11971" y="8490"/>
                      <a:pt x="12180" y="8474"/>
                    </a:cubicBezTo>
                    <a:cubicBezTo>
                      <a:pt x="12323" y="8456"/>
                      <a:pt x="12467" y="8440"/>
                      <a:pt x="12611" y="8424"/>
                    </a:cubicBezTo>
                    <a:cubicBezTo>
                      <a:pt x="12823" y="8390"/>
                      <a:pt x="13034" y="8356"/>
                      <a:pt x="13243" y="8323"/>
                    </a:cubicBezTo>
                    <a:cubicBezTo>
                      <a:pt x="13388" y="8297"/>
                      <a:pt x="13533" y="8264"/>
                      <a:pt x="13675" y="8230"/>
                    </a:cubicBezTo>
                    <a:cubicBezTo>
                      <a:pt x="13889" y="8188"/>
                      <a:pt x="14100" y="8137"/>
                      <a:pt x="14307" y="8079"/>
                    </a:cubicBezTo>
                    <a:cubicBezTo>
                      <a:pt x="14453" y="8037"/>
                      <a:pt x="14596" y="7995"/>
                      <a:pt x="14738" y="7953"/>
                    </a:cubicBezTo>
                    <a:cubicBezTo>
                      <a:pt x="14952" y="7886"/>
                      <a:pt x="15163" y="7818"/>
                      <a:pt x="15370" y="7743"/>
                    </a:cubicBezTo>
                    <a:cubicBezTo>
                      <a:pt x="15516" y="7684"/>
                      <a:pt x="15661" y="7626"/>
                      <a:pt x="15803" y="7567"/>
                    </a:cubicBezTo>
                    <a:cubicBezTo>
                      <a:pt x="16017" y="7483"/>
                      <a:pt x="16228" y="7390"/>
                      <a:pt x="16433" y="7289"/>
                    </a:cubicBezTo>
                    <a:cubicBezTo>
                      <a:pt x="16580" y="7214"/>
                      <a:pt x="16724" y="7138"/>
                      <a:pt x="16866" y="7063"/>
                    </a:cubicBezTo>
                    <a:cubicBezTo>
                      <a:pt x="17083" y="6945"/>
                      <a:pt x="17294" y="6828"/>
                      <a:pt x="17498" y="6701"/>
                    </a:cubicBezTo>
                    <a:cubicBezTo>
                      <a:pt x="17645" y="6609"/>
                      <a:pt x="17788" y="6509"/>
                      <a:pt x="17929" y="6416"/>
                    </a:cubicBezTo>
                    <a:cubicBezTo>
                      <a:pt x="18148" y="6265"/>
                      <a:pt x="18358" y="6105"/>
                      <a:pt x="18561" y="5937"/>
                    </a:cubicBezTo>
                    <a:cubicBezTo>
                      <a:pt x="18709" y="5820"/>
                      <a:pt x="18855" y="5694"/>
                      <a:pt x="18994" y="5560"/>
                    </a:cubicBezTo>
                    <a:cubicBezTo>
                      <a:pt x="19217" y="5358"/>
                      <a:pt x="19428" y="5148"/>
                      <a:pt x="19626" y="4930"/>
                    </a:cubicBezTo>
                    <a:cubicBezTo>
                      <a:pt x="19777" y="4754"/>
                      <a:pt x="19921" y="4577"/>
                      <a:pt x="20057" y="4401"/>
                    </a:cubicBezTo>
                    <a:cubicBezTo>
                      <a:pt x="20291" y="4090"/>
                      <a:pt x="20503" y="3771"/>
                      <a:pt x="20689" y="3443"/>
                    </a:cubicBezTo>
                    <a:cubicBezTo>
                      <a:pt x="20855" y="3141"/>
                      <a:pt x="20998" y="2839"/>
                      <a:pt x="21121" y="2519"/>
                    </a:cubicBezTo>
                    <a:cubicBezTo>
                      <a:pt x="21432" y="1730"/>
                      <a:pt x="21600" y="882"/>
                      <a:pt x="2160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  <p:sp>
            <p:nvSpPr>
              <p:cNvPr id="141" name="Shape 205"/>
              <p:cNvSpPr/>
              <p:nvPr/>
            </p:nvSpPr>
            <p:spPr>
              <a:xfrm>
                <a:off x="0" y="0"/>
                <a:ext cx="1061175" cy="1602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lIns="38100" tIns="38100" rIns="38100" bIns="3810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Helvetica Neue"/>
                  <a:cs typeface="Helvetica Neue"/>
                </a:endParaRPr>
              </a:p>
            </p:txBody>
          </p:sp>
        </p:grpSp>
      </p:grpSp>
      <p:cxnSp>
        <p:nvCxnSpPr>
          <p:cNvPr id="150" name="Прямая соединительная линия 55"/>
          <p:cNvCxnSpPr/>
          <p:nvPr/>
        </p:nvCxnSpPr>
        <p:spPr>
          <a:xfrm flipH="1">
            <a:off x="4951328" y="764704"/>
            <a:ext cx="1672" cy="5132871"/>
          </a:xfrm>
          <a:prstGeom prst="line">
            <a:avLst/>
          </a:prstGeom>
          <a:ln w="3175" cmpd="sng">
            <a:solidFill>
              <a:schemeClr val="tx1">
                <a:lumMod val="75000"/>
                <a:lumOff val="25000"/>
              </a:schemeClr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Прямоугольник 32"/>
          <p:cNvSpPr/>
          <p:nvPr/>
        </p:nvSpPr>
        <p:spPr>
          <a:xfrm>
            <a:off x="1174636" y="814388"/>
            <a:ext cx="3117850" cy="2095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indent="-176400" algn="ctr" fontAlgn="auto">
              <a:spcBef>
                <a:spcPts val="0"/>
              </a:spcBef>
              <a:spcAft>
                <a:spcPts val="0"/>
              </a:spcAft>
              <a:buClr>
                <a:srgbClr val="EF3124"/>
              </a:buClr>
              <a:buSzPct val="100000"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+mj-lt"/>
                <a:cs typeface="Arial"/>
              </a:rPr>
              <a:t>Экономия за счет отмены налога на имущество</a:t>
            </a:r>
            <a:endParaRPr lang="ru-RU" sz="800" b="1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154" name="Равнобедренный треугольник 33"/>
          <p:cNvSpPr/>
          <p:nvPr/>
        </p:nvSpPr>
        <p:spPr>
          <a:xfrm rot="5400000">
            <a:off x="1142092" y="854869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5" name="Равнобедренный треугольник 34"/>
          <p:cNvSpPr/>
          <p:nvPr/>
        </p:nvSpPr>
        <p:spPr>
          <a:xfrm rot="16200000">
            <a:off x="4123417" y="854869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6" name="Прямоугольник 32"/>
          <p:cNvSpPr/>
          <p:nvPr/>
        </p:nvSpPr>
        <p:spPr>
          <a:xfrm>
            <a:off x="5654561" y="817563"/>
            <a:ext cx="3117850" cy="2095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indent="-176400" algn="ctr" fontAlgn="auto">
              <a:spcBef>
                <a:spcPts val="0"/>
              </a:spcBef>
              <a:spcAft>
                <a:spcPts val="0"/>
              </a:spcAft>
              <a:buClr>
                <a:srgbClr val="EF3124"/>
              </a:buClr>
              <a:buSzPct val="100000"/>
              <a:defRPr/>
            </a:pPr>
            <a:r>
              <a:rPr lang="ru-RU" sz="800" b="1" dirty="0" smtClean="0">
                <a:solidFill>
                  <a:schemeClr val="tx1"/>
                </a:solidFill>
                <a:latin typeface="+mj-lt"/>
                <a:cs typeface="Arial"/>
              </a:rPr>
              <a:t>Схема реализации сделок возвратного лизинга</a:t>
            </a:r>
            <a:endParaRPr lang="ru-RU" sz="800" b="1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157" name="Равнобедренный треугольник 33"/>
          <p:cNvSpPr/>
          <p:nvPr/>
        </p:nvSpPr>
        <p:spPr>
          <a:xfrm rot="5400000">
            <a:off x="5622017" y="858044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8" name="Равнобедренный треугольник 34"/>
          <p:cNvSpPr/>
          <p:nvPr/>
        </p:nvSpPr>
        <p:spPr>
          <a:xfrm rot="16200000">
            <a:off x="8603342" y="858044"/>
            <a:ext cx="193675" cy="112713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0" name="Прямоугольник 37"/>
          <p:cNvSpPr>
            <a:spLocks noChangeArrowheads="1"/>
          </p:cNvSpPr>
          <p:nvPr/>
        </p:nvSpPr>
        <p:spPr bwMode="auto">
          <a:xfrm>
            <a:off x="1034071" y="1301598"/>
            <a:ext cx="346939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1200" b="1" dirty="0" smtClean="0">
                <a:solidFill>
                  <a:srgbClr val="FF0000"/>
                </a:solidFill>
                <a:latin typeface="Helvetica Neue"/>
                <a:ea typeface="Helvetica Neue"/>
                <a:cs typeface="Helvetica Neue"/>
              </a:rPr>
              <a:t>Для активов, приобретенных до 2013 года</a:t>
            </a:r>
            <a:endParaRPr lang="ru-RU" sz="1200" b="1" dirty="0">
              <a:solidFill>
                <a:srgbClr val="FF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7" name="Прямоугольник 37"/>
          <p:cNvSpPr>
            <a:spLocks noChangeArrowheads="1"/>
          </p:cNvSpPr>
          <p:nvPr/>
        </p:nvSpPr>
        <p:spPr bwMode="auto">
          <a:xfrm>
            <a:off x="1681540" y="3660132"/>
            <a:ext cx="25322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534988"/>
            <a:r>
              <a:rPr lang="ru-RU" sz="12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</a:rPr>
              <a:t>КОМПАНИЯ НЕ ПЛАТИТ НАЛОГ</a:t>
            </a:r>
            <a:endParaRPr lang="ru-RU" sz="1200" dirty="0">
              <a:solidFill>
                <a:schemeClr val="bg1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118" name="Прямоугольник 77"/>
          <p:cNvSpPr>
            <a:spLocks noChangeArrowheads="1"/>
          </p:cNvSpPr>
          <p:nvPr/>
        </p:nvSpPr>
        <p:spPr bwMode="auto">
          <a:xfrm>
            <a:off x="2055380" y="4861964"/>
            <a:ext cx="17451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534988"/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Дисконтированная экономия лизинга в сравнении с кредитом при той же ставке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white"/>
                </a:solidFill>
                <a:latin typeface="Helvetica Neue"/>
                <a:cs typeface="Helvetica Neue"/>
              </a:rPr>
              <a:t>9</a:t>
            </a:r>
            <a:endParaRPr lang="ru-RU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412" name="Прямоугольник 38"/>
          <p:cNvSpPr>
            <a:spLocks noChangeArrowheads="1"/>
          </p:cNvSpPr>
          <p:nvPr/>
        </p:nvSpPr>
        <p:spPr bwMode="auto">
          <a:xfrm>
            <a:off x="2163763" y="53975"/>
            <a:ext cx="55784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ЛИЗИНГ ДЛЯ КРУПНЫХ КЛИЕНТОВ  </a:t>
            </a:r>
          </a:p>
        </p:txBody>
      </p:sp>
      <p:grpSp>
        <p:nvGrpSpPr>
          <p:cNvPr id="145413" name="Группа 50"/>
          <p:cNvGrpSpPr>
            <a:grpSpLocks/>
          </p:cNvGrpSpPr>
          <p:nvPr/>
        </p:nvGrpSpPr>
        <p:grpSpPr bwMode="auto">
          <a:xfrm>
            <a:off x="1552575" y="876300"/>
            <a:ext cx="6804025" cy="5286375"/>
            <a:chOff x="1552147" y="876740"/>
            <a:chExt cx="6804891" cy="5285651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5045092" y="889438"/>
              <a:ext cx="3311946" cy="2557113"/>
            </a:xfrm>
            <a:prstGeom prst="rect">
              <a:avLst/>
            </a:prstGeom>
            <a:solidFill>
              <a:srgbClr val="FFFFFF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534988"/>
              <a:r>
                <a:rPr lang="ru-RU" sz="900" dirty="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ПРЕИМУЩЕСТВА</a:t>
              </a:r>
            </a:p>
            <a:p>
              <a:pPr algn="ctr" defTabSz="534988"/>
              <a:endPara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Аналог кредитования, но может быть на </a:t>
              </a:r>
              <a:r>
                <a:rPr lang="ru-RU" sz="900" dirty="0" smtClean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1,5-5% 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дешевле (за счет налоговой экономии);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Возможны более длительные сроки финансирования, чем кредит;</a:t>
              </a:r>
            </a:p>
            <a:p>
              <a:pPr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Более комфортные условия структуры сделки (авансы, графики погашения);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Сопровождение импортных поставок со стороны лизинговой компании;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Индивидуальные продуктовые решения под потребности клиента;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Гибкое регулирование финансового результата клиента в нужных периодах.</a:t>
              </a:r>
            </a:p>
            <a:p>
              <a:pPr algn="ctr" defTabSz="534988">
                <a:buSzPct val="120000"/>
              </a:pPr>
              <a:endPara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57" name="Половина рамки 56"/>
            <p:cNvSpPr>
              <a:spLocks noChangeAspect="1"/>
            </p:cNvSpPr>
            <p:nvPr/>
          </p:nvSpPr>
          <p:spPr>
            <a:xfrm>
              <a:off x="5045092" y="884677"/>
              <a:ext cx="462022" cy="363487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59" name="Половина рамки 58"/>
            <p:cNvSpPr>
              <a:spLocks noChangeAspect="1"/>
            </p:cNvSpPr>
            <p:nvPr/>
          </p:nvSpPr>
          <p:spPr>
            <a:xfrm flipV="1">
              <a:off x="5045092" y="3075127"/>
              <a:ext cx="460434" cy="363487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0" name="Половина рамки 59"/>
            <p:cNvSpPr>
              <a:spLocks noChangeAspect="1"/>
            </p:cNvSpPr>
            <p:nvPr/>
          </p:nvSpPr>
          <p:spPr>
            <a:xfrm flipH="1" flipV="1">
              <a:off x="7864850" y="3068778"/>
              <a:ext cx="460434" cy="363487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1" name="Половина рамки 60"/>
            <p:cNvSpPr>
              <a:spLocks noChangeAspect="1"/>
            </p:cNvSpPr>
            <p:nvPr/>
          </p:nvSpPr>
          <p:spPr>
            <a:xfrm flipH="1">
              <a:off x="7883903" y="884677"/>
              <a:ext cx="460434" cy="363487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5045092" y="3603691"/>
              <a:ext cx="3281781" cy="2558700"/>
            </a:xfrm>
            <a:prstGeom prst="rect">
              <a:avLst/>
            </a:prstGeom>
            <a:solidFill>
              <a:srgbClr val="FFFFFF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534988">
                <a:defRPr/>
              </a:pP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БАЗОВЫЕ УСЛОВИЯ</a:t>
              </a:r>
            </a:p>
          </p:txBody>
        </p:sp>
        <p:sp>
          <p:nvSpPr>
            <p:cNvPr id="63" name="Половина рамки 62"/>
            <p:cNvSpPr>
              <a:spLocks noChangeAspect="1"/>
            </p:cNvSpPr>
            <p:nvPr/>
          </p:nvSpPr>
          <p:spPr>
            <a:xfrm>
              <a:off x="5045092" y="3598930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4" name="Половина рамки 63"/>
            <p:cNvSpPr>
              <a:spLocks noChangeAspect="1"/>
            </p:cNvSpPr>
            <p:nvPr/>
          </p:nvSpPr>
          <p:spPr>
            <a:xfrm flipV="1">
              <a:off x="5045092" y="5775094"/>
              <a:ext cx="462022" cy="363488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5" name="Половина рамки 64"/>
            <p:cNvSpPr>
              <a:spLocks noChangeAspect="1"/>
            </p:cNvSpPr>
            <p:nvPr/>
          </p:nvSpPr>
          <p:spPr>
            <a:xfrm flipH="1" flipV="1">
              <a:off x="7864850" y="5768745"/>
              <a:ext cx="462022" cy="363488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6" name="Половина рамки 65"/>
            <p:cNvSpPr>
              <a:spLocks noChangeAspect="1"/>
            </p:cNvSpPr>
            <p:nvPr/>
          </p:nvSpPr>
          <p:spPr>
            <a:xfrm flipH="1">
              <a:off x="7883903" y="3598930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1552147" y="3589406"/>
              <a:ext cx="3281781" cy="2558700"/>
            </a:xfrm>
            <a:prstGeom prst="rect">
              <a:avLst/>
            </a:prstGeom>
            <a:solidFill>
              <a:srgbClr val="FFFFFF"/>
            </a:solidFill>
            <a:ln w="127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defTabSz="534988">
                <a:buClr>
                  <a:srgbClr val="E60028"/>
                </a:buClr>
                <a:buSzPct val="120000"/>
                <a:defRPr/>
              </a:pPr>
              <a:r>
                <a:rPr lang="ru-RU" sz="900" dirty="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ПРОДУКТЫ ДЛЯ КРУПНЫХ КЛИЕНТОВ</a:t>
              </a:r>
            </a:p>
            <a:p>
              <a:pPr algn="ctr" defTabSz="534988">
                <a:buClr>
                  <a:srgbClr val="E60028"/>
                </a:buClr>
                <a:buSzPct val="120000"/>
                <a:defRPr/>
              </a:pPr>
              <a:endPara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Финансовый лизинг любого актива(в т.ч. недвижимость);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Лизинг с остаточной стоимостью;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Операционный лизинг с участием специализированных компаний группы или поставщиков техники;</a:t>
              </a:r>
            </a:p>
            <a:p>
              <a:pPr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 err="1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Вендорное</a:t>
              </a: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финансирование – программы финансирования клиентов производителей техники;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Возвратный лизинг;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Лизинг с сопровождением импортных контрактов;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Покупка и рефинансирование лизинговых портфелей;</a:t>
              </a:r>
            </a:p>
            <a:p>
              <a:pPr algn="just" defTabSz="534988">
                <a:spcAft>
                  <a:spcPts val="600"/>
                </a:spcAft>
                <a:buClr>
                  <a:srgbClr val="E60028"/>
                </a:buClr>
                <a:buSzPct val="120000"/>
                <a:buFont typeface="Wingdings" pitchFamily="2" charset="2"/>
                <a:buChar char="§"/>
                <a:defRPr/>
              </a:pPr>
              <a:r>
                <a:rPr lang="ru-RU" sz="900" dirty="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Индивидуальные финансовые и лизинговые решения.</a:t>
              </a:r>
            </a:p>
          </p:txBody>
        </p:sp>
        <p:sp>
          <p:nvSpPr>
            <p:cNvPr id="68" name="Половина рамки 67"/>
            <p:cNvSpPr>
              <a:spLocks noChangeAspect="1"/>
            </p:cNvSpPr>
            <p:nvPr/>
          </p:nvSpPr>
          <p:spPr>
            <a:xfrm>
              <a:off x="1552147" y="3584644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69" name="Половина рамки 68"/>
            <p:cNvSpPr>
              <a:spLocks noChangeAspect="1"/>
            </p:cNvSpPr>
            <p:nvPr/>
          </p:nvSpPr>
          <p:spPr>
            <a:xfrm flipV="1">
              <a:off x="1552147" y="5775094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70" name="Половина рамки 69"/>
            <p:cNvSpPr>
              <a:spLocks noChangeAspect="1"/>
            </p:cNvSpPr>
            <p:nvPr/>
          </p:nvSpPr>
          <p:spPr>
            <a:xfrm flipH="1" flipV="1">
              <a:off x="4371906" y="5768745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sp>
          <p:nvSpPr>
            <p:cNvPr id="71" name="Половина рамки 70"/>
            <p:cNvSpPr>
              <a:spLocks noChangeAspect="1"/>
            </p:cNvSpPr>
            <p:nvPr/>
          </p:nvSpPr>
          <p:spPr>
            <a:xfrm flipH="1">
              <a:off x="4390958" y="3584644"/>
              <a:ext cx="462022" cy="365075"/>
            </a:xfrm>
            <a:prstGeom prst="halfFrame">
              <a:avLst>
                <a:gd name="adj1" fmla="val 0"/>
                <a:gd name="adj2" fmla="val 1163"/>
              </a:avLst>
            </a:prstGeom>
            <a:solidFill>
              <a:srgbClr val="E60028"/>
            </a:solidFill>
            <a:ln>
              <a:solidFill>
                <a:srgbClr val="E6002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536433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100">
                <a:solidFill>
                  <a:prstClr val="black"/>
                </a:solidFill>
              </a:endParaRPr>
            </a:p>
          </p:txBody>
        </p:sp>
        <p:cxnSp>
          <p:nvCxnSpPr>
            <p:cNvPr id="72" name="Прямая соединительная линия 71"/>
            <p:cNvCxnSpPr>
              <a:cxnSpLocks noChangeAspect="1"/>
            </p:cNvCxnSpPr>
            <p:nvPr/>
          </p:nvCxnSpPr>
          <p:spPr>
            <a:xfrm>
              <a:off x="5162581" y="4108447"/>
              <a:ext cx="3059502" cy="0"/>
            </a:xfrm>
            <a:prstGeom prst="line">
              <a:avLst/>
            </a:prstGeom>
            <a:ln w="3175" cmpd="sng">
              <a:solidFill>
                <a:srgbClr val="E60028"/>
              </a:solidFill>
              <a:prstDash val="solid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Прямая соединительная линия 72"/>
            <p:cNvCxnSpPr>
              <a:cxnSpLocks noChangeAspect="1"/>
            </p:cNvCxnSpPr>
            <p:nvPr/>
          </p:nvCxnSpPr>
          <p:spPr>
            <a:xfrm>
              <a:off x="5162581" y="4451300"/>
              <a:ext cx="3059502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>
              <a:cxnSpLocks noChangeAspect="1"/>
            </p:cNvCxnSpPr>
            <p:nvPr/>
          </p:nvCxnSpPr>
          <p:spPr>
            <a:xfrm>
              <a:off x="5162581" y="4905263"/>
              <a:ext cx="3059502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>
              <a:cxnSpLocks noChangeAspect="1"/>
            </p:cNvCxnSpPr>
            <p:nvPr/>
          </p:nvCxnSpPr>
          <p:spPr>
            <a:xfrm>
              <a:off x="5162581" y="5510018"/>
              <a:ext cx="3059502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>
              <a:cxnSpLocks noChangeAspect="1"/>
            </p:cNvCxnSpPr>
            <p:nvPr/>
          </p:nvCxnSpPr>
          <p:spPr>
            <a:xfrm>
              <a:off x="5162581" y="6000488"/>
              <a:ext cx="3059502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dot"/>
              <a:headEnd type="oval"/>
              <a:tailEnd type="oval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>
              <a:cxnSpLocks noChangeAspect="1"/>
            </p:cNvCxnSpPr>
            <p:nvPr/>
          </p:nvCxnSpPr>
          <p:spPr>
            <a:xfrm rot="5400000">
              <a:off x="5349383" y="5060024"/>
              <a:ext cx="1871407" cy="0"/>
            </a:xfrm>
            <a:prstGeom prst="line">
              <a:avLst/>
            </a:prstGeom>
            <a:ln w="3175" cmpd="sng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437" name="Прямоугольник 77"/>
            <p:cNvSpPr>
              <a:spLocks noChangeArrowheads="1"/>
            </p:cNvSpPr>
            <p:nvPr/>
          </p:nvSpPr>
          <p:spPr bwMode="auto">
            <a:xfrm>
              <a:off x="6813387" y="4217845"/>
              <a:ext cx="979755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любые активы</a:t>
              </a:r>
            </a:p>
          </p:txBody>
        </p:sp>
        <p:sp>
          <p:nvSpPr>
            <p:cNvPr id="145438" name="Прямоугольник 78"/>
            <p:cNvSpPr>
              <a:spLocks noChangeArrowheads="1"/>
            </p:cNvSpPr>
            <p:nvPr/>
          </p:nvSpPr>
          <p:spPr bwMode="auto">
            <a:xfrm>
              <a:off x="6285219" y="4488490"/>
              <a:ext cx="1936948" cy="415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до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12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10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лет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 минимальными авансами</a:t>
              </a:r>
            </a:p>
          </p:txBody>
        </p:sp>
        <p:sp>
          <p:nvSpPr>
            <p:cNvPr id="145439" name="Прямоугольник 79"/>
            <p:cNvSpPr>
              <a:spLocks noChangeArrowheads="1"/>
            </p:cNvSpPr>
            <p:nvPr/>
          </p:nvSpPr>
          <p:spPr bwMode="auto">
            <a:xfrm>
              <a:off x="6285220" y="4874821"/>
              <a:ext cx="19369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Одобрение </a:t>
              </a: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до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10 млн.  руб.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 -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3 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дня;  </a:t>
              </a: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свыше</a:t>
              </a:r>
              <a:r>
                <a:rPr lang="ru-RU" sz="9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10 млн.</a:t>
              </a:r>
              <a:r>
                <a:rPr lang="en-US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руб.</a:t>
              </a:r>
              <a:endParaRPr lang="ru-RU" sz="90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endParaRP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по процедурам Банка</a:t>
              </a:r>
            </a:p>
          </p:txBody>
        </p:sp>
        <p:pic>
          <p:nvPicPr>
            <p:cNvPr id="145440" name="Изображение 80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82885" y="4068894"/>
              <a:ext cx="419596" cy="419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441" name="Изображение 8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92683" y="4613499"/>
              <a:ext cx="497370" cy="25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442" name="Изображение 8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06209" y="5072713"/>
              <a:ext cx="251998" cy="251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5443" name="Изображение 8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507323" y="5676122"/>
              <a:ext cx="251998" cy="251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5444" name="Группа 94"/>
            <p:cNvGrpSpPr>
              <a:grpSpLocks/>
            </p:cNvGrpSpPr>
            <p:nvPr/>
          </p:nvGrpSpPr>
          <p:grpSpPr bwMode="auto">
            <a:xfrm>
              <a:off x="1552149" y="876740"/>
              <a:ext cx="3299282" cy="2556000"/>
              <a:chOff x="1552149" y="876740"/>
              <a:chExt cx="3299282" cy="2556000"/>
            </a:xfrm>
          </p:grpSpPr>
          <p:pic>
            <p:nvPicPr>
              <p:cNvPr id="145447" name="Изображение 97" descr="smart-factory-promo.jpg"/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571202" y="888865"/>
                <a:ext cx="1566680" cy="12075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5448" name="Группа 98"/>
              <p:cNvGrpSpPr>
                <a:grpSpLocks noChangeAspect="1"/>
              </p:cNvGrpSpPr>
              <p:nvPr/>
            </p:nvGrpSpPr>
            <p:grpSpPr bwMode="auto">
              <a:xfrm>
                <a:off x="1552149" y="876740"/>
                <a:ext cx="3299282" cy="2556000"/>
                <a:chOff x="1831301" y="708875"/>
                <a:chExt cx="2998012" cy="2263376"/>
              </a:xfrm>
            </p:grpSpPr>
            <p:sp>
              <p:nvSpPr>
                <p:cNvPr id="100" name="Прямоугольник 99"/>
                <p:cNvSpPr/>
                <p:nvPr/>
              </p:nvSpPr>
              <p:spPr>
                <a:xfrm>
                  <a:off x="1831299" y="1892359"/>
                  <a:ext cx="1461479" cy="1079472"/>
                </a:xfrm>
                <a:prstGeom prst="rect">
                  <a:avLst/>
                </a:prstGeom>
                <a:solidFill>
                  <a:srgbClr val="E60028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01" name="Прямоугольник 100"/>
                <p:cNvSpPr/>
                <p:nvPr/>
              </p:nvSpPr>
              <p:spPr>
                <a:xfrm>
                  <a:off x="3396654" y="708875"/>
                  <a:ext cx="1432623" cy="1079472"/>
                </a:xfrm>
                <a:prstGeom prst="rect">
                  <a:avLst/>
                </a:prstGeom>
                <a:solidFill>
                  <a:srgbClr val="E60028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</p:grpSp>
        <p:pic>
          <p:nvPicPr>
            <p:cNvPr id="145445" name="Изображение 95" descr="2111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274926" y="2213111"/>
              <a:ext cx="1558761" cy="12196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5446" name="Прямоугольник 96"/>
            <p:cNvSpPr>
              <a:spLocks noChangeArrowheads="1"/>
            </p:cNvSpPr>
            <p:nvPr/>
          </p:nvSpPr>
          <p:spPr bwMode="auto">
            <a:xfrm>
              <a:off x="6477199" y="5475098"/>
              <a:ext cx="1578176" cy="553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срок действия решения о </a:t>
              </a: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финансировании</a:t>
              </a:r>
            </a:p>
            <a:p>
              <a:pPr algn="ctr" defTabSz="534988"/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до</a:t>
              </a:r>
              <a:r>
                <a:rPr lang="ru-RU" sz="12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12</a:t>
              </a:r>
              <a:r>
                <a:rPr lang="ru-RU" sz="900">
                  <a:solidFill>
                    <a:srgbClr val="E60028"/>
                  </a:solidFill>
                  <a:latin typeface="Helvetica Neue"/>
                  <a:ea typeface="Helvetica Neue"/>
                  <a:cs typeface="Helvetica Neue"/>
                </a:rPr>
                <a:t> </a:t>
              </a:r>
              <a:r>
                <a:rPr lang="ru-RU" sz="900">
                  <a:solidFill>
                    <a:srgbClr val="404040"/>
                  </a:solidFill>
                  <a:latin typeface="Helvetica Neue"/>
                  <a:ea typeface="Helvetica Neue"/>
                  <a:cs typeface="Helvetica Neue"/>
                </a:rPr>
                <a:t>месяцев</a:t>
              </a:r>
            </a:p>
          </p:txBody>
        </p:sp>
      </p:grpSp>
      <p:pic>
        <p:nvPicPr>
          <p:cNvPr id="145414" name="Изображение 12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586413" y="4160838"/>
            <a:ext cx="700087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415" name="Picture 109" descr="Логотип - Рус - Цвет.jp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66"/>
          <p:cNvSpPr/>
          <p:nvPr/>
        </p:nvSpPr>
        <p:spPr bwMode="auto">
          <a:xfrm>
            <a:off x="5045075" y="3605213"/>
            <a:ext cx="3281363" cy="252730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БАЗОВЫЕ ПРИНЦИПЫ СОТРУДНИЧЕСТВА</a:t>
            </a:r>
            <a:endParaRPr lang="en-US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defRPr/>
            </a:pPr>
            <a:endParaRPr lang="en-US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(дилер) заинтересован в увеличении продаж, предлагая финансирование для клиентов;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РБ ЛИЗИНГ разрабатывает индивидуальное финансовое решение для упрощения процесса продаж; 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РБ ЛИЗИНГ и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подписывают соглашение о принципах совместной работы и взаимодействия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en-US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В зависимости от требований к программе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может обеспечивать ремаркетинг, обратный выкуп, разделять риски по сделкам на паритетных началах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может получать комиссии и/или предоставлять специальные цены на свою продукцию для РБ ЛИЗИНГ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</p:txBody>
      </p:sp>
      <p:cxnSp>
        <p:nvCxnSpPr>
          <p:cNvPr id="4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1</a:t>
            </a:r>
            <a:r>
              <a:rPr lang="en-US" dirty="0">
                <a:solidFill>
                  <a:prstClr val="white"/>
                </a:solidFill>
                <a:latin typeface="Helvetica Neue"/>
                <a:cs typeface="Helvetica Neue"/>
              </a:rPr>
              <a:t>1</a:t>
            </a:r>
            <a:endParaRPr lang="ru-RU" dirty="0">
              <a:solidFill>
                <a:prstClr val="white"/>
              </a:solidFill>
              <a:latin typeface="Helvetica Neue"/>
              <a:cs typeface="Helvetica Neue"/>
            </a:endParaRPr>
          </a:p>
        </p:txBody>
      </p:sp>
      <p:cxnSp>
        <p:nvCxnSpPr>
          <p:cNvPr id="6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7461" name="Прямоугольник 38"/>
          <p:cNvSpPr>
            <a:spLocks noChangeArrowheads="1"/>
          </p:cNvSpPr>
          <p:nvPr/>
        </p:nvSpPr>
        <p:spPr bwMode="auto">
          <a:xfrm>
            <a:off x="1552575" y="53975"/>
            <a:ext cx="6973888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РЕШЕНИЯ ДЛЯ</a:t>
            </a:r>
            <a:r>
              <a:rPr lang="en-US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ПОСТАВЩИКОВ – ВЕНДОРНОЕ ФИНАНСИРОВАНИЕ</a:t>
            </a:r>
          </a:p>
        </p:txBody>
      </p:sp>
      <p:sp>
        <p:nvSpPr>
          <p:cNvPr id="9" name="Прямоугольник 43"/>
          <p:cNvSpPr/>
          <p:nvPr/>
        </p:nvSpPr>
        <p:spPr bwMode="auto">
          <a:xfrm>
            <a:off x="5045075" y="885825"/>
            <a:ext cx="3281363" cy="255905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НАШИ ПРЕИМУЩЕСТВА</a:t>
            </a:r>
          </a:p>
          <a:p>
            <a:pPr algn="ctr" defTabSz="534988">
              <a:defRPr/>
            </a:pPr>
            <a:endParaRPr lang="ru-RU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ОПЫТ – наша компания является частью крупнейшей лизинговой компании Европы, более 20 лет специализирующейся на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вендорном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финансировании;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ШИРОКАЯ ЛИНЕЙКА ПРОДУКТОВ – финансовая аренда, аренда с правом выкупа, операционная аренда, цессия , покупка дебиторской задолженности;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ВЫСОКИЕ МЕЖДУНАРОДНЫЕ СТАНДАРТЫ – финансовые продукты для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вендоров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предлагаются в 32 странах мира;</a:t>
            </a:r>
          </a:p>
          <a:p>
            <a:pPr algn="just" defTabSz="534988">
              <a:buClr>
                <a:srgbClr val="E60028"/>
              </a:buClr>
              <a:buSzPct val="120000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ГИБКОСТЬ – наша команда может четко идентифицировать потребность как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вендора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, так и конечного клиента, и предложить решение максимально удовлетворяющее потребности всех сторон.</a:t>
            </a:r>
          </a:p>
        </p:txBody>
      </p:sp>
      <p:sp>
        <p:nvSpPr>
          <p:cNvPr id="10" name="Половина рамки 50"/>
          <p:cNvSpPr>
            <a:spLocks noChangeAspect="1"/>
          </p:cNvSpPr>
          <p:nvPr/>
        </p:nvSpPr>
        <p:spPr bwMode="auto">
          <a:xfrm>
            <a:off x="5045075" y="88582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1" name="Половина рамки 51"/>
          <p:cNvSpPr>
            <a:spLocks noChangeAspect="1"/>
          </p:cNvSpPr>
          <p:nvPr/>
        </p:nvSpPr>
        <p:spPr bwMode="auto">
          <a:xfrm flipV="1">
            <a:off x="5045075" y="307498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2" name="Половина рамки 52"/>
          <p:cNvSpPr>
            <a:spLocks noChangeAspect="1"/>
          </p:cNvSpPr>
          <p:nvPr/>
        </p:nvSpPr>
        <p:spPr bwMode="auto">
          <a:xfrm flipH="1" flipV="1">
            <a:off x="7864475" y="3068638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3" name="Половина рамки 61"/>
          <p:cNvSpPr>
            <a:spLocks noChangeAspect="1"/>
          </p:cNvSpPr>
          <p:nvPr/>
        </p:nvSpPr>
        <p:spPr bwMode="auto">
          <a:xfrm flipH="1">
            <a:off x="7883525" y="88582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5" name="Половина рамки 67"/>
          <p:cNvSpPr>
            <a:spLocks noChangeAspect="1"/>
          </p:cNvSpPr>
          <p:nvPr/>
        </p:nvSpPr>
        <p:spPr bwMode="auto">
          <a:xfrm>
            <a:off x="5045075" y="3600450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6" name="Половина рамки 70"/>
          <p:cNvSpPr>
            <a:spLocks noChangeAspect="1"/>
          </p:cNvSpPr>
          <p:nvPr/>
        </p:nvSpPr>
        <p:spPr bwMode="auto">
          <a:xfrm flipV="1">
            <a:off x="5045075" y="577532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7" name="Половина рамки 72"/>
          <p:cNvSpPr>
            <a:spLocks noChangeAspect="1"/>
          </p:cNvSpPr>
          <p:nvPr/>
        </p:nvSpPr>
        <p:spPr bwMode="auto">
          <a:xfrm flipH="1" flipV="1">
            <a:off x="7864475" y="5768975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8" name="Половина рамки 76"/>
          <p:cNvSpPr>
            <a:spLocks noChangeAspect="1"/>
          </p:cNvSpPr>
          <p:nvPr/>
        </p:nvSpPr>
        <p:spPr bwMode="auto">
          <a:xfrm flipH="1">
            <a:off x="7883525" y="3600450"/>
            <a:ext cx="461963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9" name="Прямоугольник 77"/>
          <p:cNvSpPr/>
          <p:nvPr/>
        </p:nvSpPr>
        <p:spPr bwMode="auto">
          <a:xfrm>
            <a:off x="1552575" y="3590925"/>
            <a:ext cx="3281363" cy="2557463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534988">
              <a:buClr>
                <a:srgbClr val="E60028"/>
              </a:buClr>
              <a:buSzPct val="120000"/>
              <a:defRPr/>
            </a:pPr>
            <a:r>
              <a:rPr lang="ru-RU" sz="900" dirty="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ПРОДУКТЫ ДЛЯ ВЕНДОРОВ</a:t>
            </a: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транспорта и  спецтехники;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погрузочной техники; </a:t>
            </a: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ИТ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оборудования и финансирование ПО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en-US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промышленного  и печатного оборудования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Финансирование медицинского оборудования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 вертолетов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Лизинг с остаточной стоимостью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;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SzPct val="120000"/>
              <a:buFont typeface="Wingdings" pitchFamily="2" charset="2"/>
              <a:buChar char="§"/>
              <a:defRPr/>
            </a:pP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Операционный лизинг.</a:t>
            </a:r>
          </a:p>
          <a:p>
            <a:pPr algn="just" defTabSz="534988">
              <a:buClr>
                <a:srgbClr val="E60028"/>
              </a:buClr>
              <a:buSzPct val="120000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buClr>
                <a:srgbClr val="E60028"/>
              </a:buClr>
              <a:buFont typeface="Wingdings" pitchFamily="2" charset="2"/>
              <a:buChar char="u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900" dirty="0">
              <a:solidFill>
                <a:srgbClr val="E60028"/>
              </a:solidFill>
              <a:latin typeface="Helvetica Neue"/>
              <a:ea typeface="Helvetica Neue"/>
              <a:cs typeface="Helvetica Neue"/>
            </a:endParaRPr>
          </a:p>
          <a:p>
            <a:pPr algn="ctr" defTabSz="534988">
              <a:buClr>
                <a:srgbClr val="E60028"/>
              </a:buClr>
              <a:buSzPct val="120000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20" name="Половина рамки 78"/>
          <p:cNvSpPr>
            <a:spLocks noChangeAspect="1"/>
          </p:cNvSpPr>
          <p:nvPr/>
        </p:nvSpPr>
        <p:spPr bwMode="auto">
          <a:xfrm>
            <a:off x="1552575" y="3586163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21" name="Половина рамки 79"/>
          <p:cNvSpPr>
            <a:spLocks noChangeAspect="1"/>
          </p:cNvSpPr>
          <p:nvPr/>
        </p:nvSpPr>
        <p:spPr bwMode="auto">
          <a:xfrm flipV="1">
            <a:off x="1552575" y="5775325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22" name="Половина рамки 80"/>
          <p:cNvSpPr>
            <a:spLocks noChangeAspect="1"/>
          </p:cNvSpPr>
          <p:nvPr/>
        </p:nvSpPr>
        <p:spPr bwMode="auto">
          <a:xfrm flipH="1" flipV="1">
            <a:off x="4371975" y="5768975"/>
            <a:ext cx="461963" cy="36512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23" name="Половина рамки 81"/>
          <p:cNvSpPr>
            <a:spLocks noChangeAspect="1"/>
          </p:cNvSpPr>
          <p:nvPr/>
        </p:nvSpPr>
        <p:spPr bwMode="auto">
          <a:xfrm flipH="1">
            <a:off x="4391025" y="3586163"/>
            <a:ext cx="461963" cy="363537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grpSp>
        <p:nvGrpSpPr>
          <p:cNvPr id="147476" name="Группа 96"/>
          <p:cNvGrpSpPr>
            <a:grpSpLocks noChangeAspect="1"/>
          </p:cNvGrpSpPr>
          <p:nvPr/>
        </p:nvGrpSpPr>
        <p:grpSpPr bwMode="auto">
          <a:xfrm>
            <a:off x="1552575" y="877888"/>
            <a:ext cx="3298825" cy="2555875"/>
            <a:chOff x="1831301" y="708875"/>
            <a:chExt cx="2998012" cy="2263376"/>
          </a:xfrm>
        </p:grpSpPr>
        <p:sp>
          <p:nvSpPr>
            <p:cNvPr id="35" name="Прямоугольник 97"/>
            <p:cNvSpPr/>
            <p:nvPr/>
          </p:nvSpPr>
          <p:spPr>
            <a:xfrm>
              <a:off x="1831301" y="1892578"/>
              <a:ext cx="1461495" cy="1079673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98"/>
            <p:cNvSpPr/>
            <p:nvPr/>
          </p:nvSpPr>
          <p:spPr>
            <a:xfrm>
              <a:off x="3396673" y="708875"/>
              <a:ext cx="1432640" cy="1079673"/>
            </a:xfrm>
            <a:prstGeom prst="rect">
              <a:avLst/>
            </a:prstGeom>
            <a:solidFill>
              <a:srgbClr val="E6002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pic>
        <p:nvPicPr>
          <p:cNvPr id="147477" name="Picture 109" descr="Логотип - Рус - Цвет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78" name="Picture 4" descr="http://www.sklad-man.ru/uploads/images/31726.jpg"/>
          <p:cNvPicPr>
            <a:picLocks noChangeAspect="1" noChangeArrowheads="1"/>
          </p:cNvPicPr>
          <p:nvPr/>
        </p:nvPicPr>
        <p:blipFill>
          <a:blip r:embed="rId3"/>
          <a:srcRect l="6299" r="6299"/>
          <a:stretch>
            <a:fillRect/>
          </a:stretch>
        </p:blipFill>
        <p:spPr bwMode="auto">
          <a:xfrm>
            <a:off x="1558925" y="892175"/>
            <a:ext cx="1584325" cy="120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479" name="Picture 13"/>
          <p:cNvPicPr>
            <a:picLocks noChangeAspect="1" noChangeArrowheads="1"/>
          </p:cNvPicPr>
          <p:nvPr/>
        </p:nvPicPr>
        <p:blipFill>
          <a:blip r:embed="rId4"/>
          <a:srcRect l="4237" r="9628"/>
          <a:stretch>
            <a:fillRect/>
          </a:stretch>
        </p:blipFill>
        <p:spPr bwMode="auto">
          <a:xfrm>
            <a:off x="3279775" y="2222500"/>
            <a:ext cx="1573213" cy="121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1" name="Изображение 1" descr="Новый.png"/>
          <p:cNvPicPr>
            <a:picLocks noChangeAspect="1"/>
          </p:cNvPicPr>
          <p:nvPr/>
        </p:nvPicPr>
        <p:blipFill>
          <a:blip r:embed="rId2"/>
          <a:srcRect l="14828" r="20050"/>
          <a:stretch>
            <a:fillRect/>
          </a:stretch>
        </p:blipFill>
        <p:spPr bwMode="auto">
          <a:xfrm>
            <a:off x="1571625" y="790575"/>
            <a:ext cx="327977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650875" y="425450"/>
            <a:ext cx="8604250" cy="0"/>
          </a:xfrm>
          <a:prstGeom prst="line">
            <a:avLst/>
          </a:prstGeom>
          <a:ln w="12700" cmpd="sng">
            <a:solidFill>
              <a:srgbClr val="E600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9472613" y="6437313"/>
            <a:ext cx="441325" cy="439737"/>
          </a:xfrm>
          <a:prstGeom prst="rect">
            <a:avLst/>
          </a:prstGeom>
          <a:solidFill>
            <a:srgbClr val="E6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Helvetica Neue"/>
                <a:cs typeface="Helvetica Neue"/>
              </a:rPr>
              <a:t>12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620838" y="6365875"/>
            <a:ext cx="7704137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485" name="Прямоугольник 38"/>
          <p:cNvSpPr>
            <a:spLocks noChangeArrowheads="1"/>
          </p:cNvSpPr>
          <p:nvPr/>
        </p:nvSpPr>
        <p:spPr bwMode="auto">
          <a:xfrm>
            <a:off x="2163763" y="53975"/>
            <a:ext cx="55784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534988" eaLnBrk="0" hangingPunct="0">
              <a:lnSpc>
                <a:spcPct val="90000"/>
              </a:lnSpc>
            </a:pPr>
            <a:r>
              <a:rPr lang="ru-RU" sz="1600">
                <a:solidFill>
                  <a:srgbClr val="E60028"/>
                </a:solidFill>
                <a:latin typeface="Helvetica Neue"/>
                <a:ea typeface="Helvetica Neue"/>
                <a:cs typeface="Helvetica Neue"/>
              </a:rPr>
              <a:t>КОНТАКТЫ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550988" y="3486150"/>
            <a:ext cx="3281362" cy="2559050"/>
          </a:xfrm>
          <a:prstGeom prst="rect">
            <a:avLst/>
          </a:prstGeom>
          <a:solidFill>
            <a:srgbClr val="FFFFFF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534988">
              <a:lnSpc>
                <a:spcPct val="9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Руководитель обособленного подразделения</a:t>
            </a:r>
          </a:p>
          <a:p>
            <a:pPr algn="just" defTabSz="534988">
              <a:lnSpc>
                <a:spcPct val="9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 г. Ростов-на-Дону </a:t>
            </a:r>
          </a:p>
          <a:p>
            <a:pPr algn="just" defTabSz="534988">
              <a:lnSpc>
                <a:spcPct val="9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ООО «РБ ЛИЗИНГ»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lnSpc>
                <a:spcPct val="12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lnSpc>
                <a:spcPct val="12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Владимир </a:t>
            </a:r>
            <a:r>
              <a:rPr lang="ru-RU" sz="900" dirty="0" err="1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Белохвастов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lnSpc>
                <a:spcPct val="120000"/>
              </a:lnSpc>
              <a:spcBef>
                <a:spcPct val="20000"/>
              </a:spcBef>
              <a:buClr>
                <a:srgbClr val="EEECE1"/>
              </a:buClr>
              <a:buSzPct val="75000"/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lnSpc>
                <a:spcPct val="120000"/>
              </a:lnSpc>
              <a:buClr>
                <a:srgbClr val="EEECE1"/>
              </a:buClr>
              <a:buSzPct val="75000"/>
              <a:defRPr/>
            </a:pP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E-mail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vvbelokhvastov@rostov.rosbank.ru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lnSpc>
                <a:spcPct val="120000"/>
              </a:lnSpc>
              <a:buClr>
                <a:srgbClr val="EEECE1"/>
              </a:buClr>
              <a:buSzPct val="75000"/>
              <a:defRPr/>
            </a:pPr>
            <a:endParaRPr lang="ru-RU" sz="900" u="sng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defRPr/>
            </a:pP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Ext.: +7 (863) 268 82 50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добавочный: </a:t>
            </a: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21048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defRPr/>
            </a:pP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>
              <a:defRPr/>
            </a:pP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Mob.: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+7 (</a:t>
            </a: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928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) </a:t>
            </a: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771 47 57 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6" name="Половина рамки 35"/>
          <p:cNvSpPr>
            <a:spLocks noChangeAspect="1"/>
          </p:cNvSpPr>
          <p:nvPr/>
        </p:nvSpPr>
        <p:spPr>
          <a:xfrm flipV="1">
            <a:off x="1550988" y="5657850"/>
            <a:ext cx="460375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pic>
        <p:nvPicPr>
          <p:cNvPr id="148488" name="Picture 109" descr="Логотип - Рус - Цве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8" y="6345238"/>
            <a:ext cx="1036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оловина рамки 39"/>
          <p:cNvSpPr>
            <a:spLocks noChangeAspect="1"/>
          </p:cNvSpPr>
          <p:nvPr/>
        </p:nvSpPr>
        <p:spPr bwMode="auto">
          <a:xfrm>
            <a:off x="5016500" y="792163"/>
            <a:ext cx="461963" cy="358775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26" name="Половина рамки 41"/>
          <p:cNvSpPr>
            <a:spLocks noChangeAspect="1"/>
          </p:cNvSpPr>
          <p:nvPr/>
        </p:nvSpPr>
        <p:spPr bwMode="auto">
          <a:xfrm flipH="1" flipV="1">
            <a:off x="7827963" y="2955925"/>
            <a:ext cx="461962" cy="363538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27" name="Половина рамки 42"/>
          <p:cNvSpPr>
            <a:spLocks noChangeAspect="1"/>
          </p:cNvSpPr>
          <p:nvPr/>
        </p:nvSpPr>
        <p:spPr bwMode="auto">
          <a:xfrm flipH="1">
            <a:off x="7847013" y="801688"/>
            <a:ext cx="442912" cy="349250"/>
          </a:xfrm>
          <a:prstGeom prst="halfFrame">
            <a:avLst>
              <a:gd name="adj1" fmla="val 0"/>
              <a:gd name="adj2" fmla="val 1163"/>
            </a:avLst>
          </a:prstGeom>
          <a:solidFill>
            <a:srgbClr val="E60028"/>
          </a:solidFill>
          <a:ln>
            <a:solidFill>
              <a:srgbClr val="E600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6433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00">
              <a:solidFill>
                <a:prstClr val="black"/>
              </a:solidFill>
            </a:endParaRPr>
          </a:p>
        </p:txBody>
      </p:sp>
      <p:sp>
        <p:nvSpPr>
          <p:cNvPr id="148492" name="Rectangle 27"/>
          <p:cNvSpPr>
            <a:spLocks noChangeArrowheads="1"/>
          </p:cNvSpPr>
          <p:nvPr/>
        </p:nvSpPr>
        <p:spPr bwMode="auto">
          <a:xfrm>
            <a:off x="5157788" y="1325563"/>
            <a:ext cx="2995612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ООО «РБ ЛИЗИНГ» </a:t>
            </a:r>
          </a:p>
          <a:p>
            <a:pPr algn="just" defTabSz="534988"/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АДРЕС (место нахождения) юридического лица:</a:t>
            </a:r>
          </a:p>
          <a:p>
            <a:pPr algn="just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1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09098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 г. Москва, </a:t>
            </a:r>
            <a:r>
              <a:rPr lang="ru-RU" sz="900" dirty="0" err="1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Хохловский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пер., дом 13, стр.1</a:t>
            </a:r>
          </a:p>
          <a:p>
            <a:pPr algn="just" defTabSz="534988"/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АДРЕС ДЛЯ ПОЛУЧЕНИЯ КОРРЕСПОНДЕНЦИИ:</a:t>
            </a:r>
          </a:p>
          <a:p>
            <a:pPr algn="just" defTabSz="534988"/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 </a:t>
            </a:r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344010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,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г. 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Ростов-на-Дону, пл. Гагарина 6/87</a:t>
            </a:r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/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/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Internet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www.rb-leasing.ru</a:t>
            </a:r>
          </a:p>
          <a:p>
            <a:pPr algn="just" defTabSz="534988"/>
            <a:endParaRPr lang="ru-RU" sz="900" dirty="0">
              <a:solidFill>
                <a:srgbClr val="404040"/>
              </a:solidFill>
              <a:latin typeface="Helvetica Neue"/>
              <a:ea typeface="Helvetica Neue"/>
              <a:cs typeface="Helvetica Neue"/>
            </a:endParaRPr>
          </a:p>
          <a:p>
            <a:pPr algn="just" defTabSz="534988"/>
            <a:r>
              <a:rPr lang="en-US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Phone</a:t>
            </a:r>
            <a:r>
              <a:rPr lang="ru-RU" sz="900" dirty="0" smtClean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: </a:t>
            </a:r>
            <a:r>
              <a:rPr lang="ru-RU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+7 (495) </a:t>
            </a:r>
            <a:r>
              <a:rPr lang="en-US" sz="900" dirty="0">
                <a:solidFill>
                  <a:srgbClr val="404040"/>
                </a:solidFill>
                <a:latin typeface="Helvetica Neue"/>
                <a:ea typeface="Helvetica Neue"/>
                <a:cs typeface="Helvetica Neue"/>
              </a:rPr>
              <a:t>580 73 34</a:t>
            </a:r>
            <a:endParaRPr lang="ru-RU" dirty="0"/>
          </a:p>
        </p:txBody>
      </p:sp>
      <p:pic>
        <p:nvPicPr>
          <p:cNvPr id="148493" name="Picture 27" descr="Логотип - Рус - Цвет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6075" y="4330700"/>
            <a:ext cx="244951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4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5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6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9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0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1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1353</Words>
  <Application>Microsoft Office PowerPoint</Application>
  <PresentationFormat>Лист A4 (210x297 мм)</PresentationFormat>
  <Paragraphs>285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9_Тема Office</vt:lpstr>
      <vt:lpstr>10_Тема Office</vt:lpstr>
      <vt:lpstr>11_Тема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ООО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MacBook Дмитрий Иванов</dc:creator>
  <cp:lastModifiedBy>Белохвастов Владимир Валерьевич</cp:lastModifiedBy>
  <cp:revision>127</cp:revision>
  <dcterms:created xsi:type="dcterms:W3CDTF">2014-07-12T15:29:23Z</dcterms:created>
  <dcterms:modified xsi:type="dcterms:W3CDTF">2015-04-23T12:11:27Z</dcterms:modified>
</cp:coreProperties>
</file>